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2"/>
  </p:notesMasterIdLst>
  <p:sldIdLst>
    <p:sldId id="257" r:id="rId2"/>
    <p:sldId id="259" r:id="rId3"/>
    <p:sldId id="289" r:id="rId4"/>
    <p:sldId id="274" r:id="rId5"/>
    <p:sldId id="277" r:id="rId6"/>
    <p:sldId id="272" r:id="rId7"/>
    <p:sldId id="275" r:id="rId8"/>
    <p:sldId id="266" r:id="rId9"/>
    <p:sldId id="267" r:id="rId10"/>
    <p:sldId id="288" r:id="rId11"/>
    <p:sldId id="281" r:id="rId12"/>
    <p:sldId id="290" r:id="rId13"/>
    <p:sldId id="279" r:id="rId14"/>
    <p:sldId id="280" r:id="rId15"/>
    <p:sldId id="282" r:id="rId16"/>
    <p:sldId id="283" r:id="rId17"/>
    <p:sldId id="271" r:id="rId18"/>
    <p:sldId id="345" r:id="rId19"/>
    <p:sldId id="346" r:id="rId20"/>
    <p:sldId id="270" r:id="rId21"/>
  </p:sldIdLst>
  <p:sldSz cx="9144000" cy="5143500" type="screen16x9"/>
  <p:notesSz cx="6858000" cy="9144000"/>
  <p:embeddedFontLst>
    <p:embeddedFont>
      <p:font typeface="Nunito" pitchFamily="2" charset="77"/>
      <p:regular r:id="rId23"/>
      <p:bold r:id="rId24"/>
      <p:italic r:id="rId25"/>
      <p:boldItalic r:id="rId26"/>
    </p:embeddedFont>
    <p:embeddedFont>
      <p:font typeface="Nunito Medium" pitchFamily="2" charset="77"/>
      <p:regular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>
        <p:scale>
          <a:sx n="155" d="100"/>
          <a:sy n="155" d="100"/>
        </p:scale>
        <p:origin x="944" y="2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6f88dacf9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36f88dacf9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36f88dacf9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36f88dacf9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Some of the errors are due to (a) insufficient resolutions (b) missing physics and maybe linked to other model biases 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>
          <a:extLst>
            <a:ext uri="{FF2B5EF4-FFF2-40B4-BE49-F238E27FC236}">
              <a16:creationId xmlns:a16="http://schemas.microsoft.com/office/drawing/2014/main" id="{6953D32D-A4EB-2ABF-FAA9-CCFBF8672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36f88dacf9_0_102:notes">
            <a:extLst>
              <a:ext uri="{FF2B5EF4-FFF2-40B4-BE49-F238E27FC236}">
                <a16:creationId xmlns:a16="http://schemas.microsoft.com/office/drawing/2014/main" id="{070BDCA3-C1A4-D749-EC72-CDFEF5A7AA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36f88dacf9_0_102:notes">
            <a:extLst>
              <a:ext uri="{FF2B5EF4-FFF2-40B4-BE49-F238E27FC236}">
                <a16:creationId xmlns:a16="http://schemas.microsoft.com/office/drawing/2014/main" id="{54E32A28-46BA-AE65-C2B4-6642F34B0C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Some of the errors are due to (a) insufficient resolutions (b) missing physics and maybe linked to other model biases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1695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>
          <a:extLst>
            <a:ext uri="{FF2B5EF4-FFF2-40B4-BE49-F238E27FC236}">
              <a16:creationId xmlns:a16="http://schemas.microsoft.com/office/drawing/2014/main" id="{903ED6E4-963E-0F96-C7EB-DE00A050E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721a708cc_0_25:notes">
            <a:extLst>
              <a:ext uri="{FF2B5EF4-FFF2-40B4-BE49-F238E27FC236}">
                <a16:creationId xmlns:a16="http://schemas.microsoft.com/office/drawing/2014/main" id="{AAF4863F-C564-63CA-4448-2919356715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721a708cc_0_25:notes">
            <a:extLst>
              <a:ext uri="{FF2B5EF4-FFF2-40B4-BE49-F238E27FC236}">
                <a16:creationId xmlns:a16="http://schemas.microsoft.com/office/drawing/2014/main" id="{E814BD99-E1DA-BF41-0EF2-FAE87C0F8C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CMIP</a:t>
            </a:r>
          </a:p>
          <a:p>
            <a:pPr lvl="1"/>
            <a:r>
              <a:rPr lang="en-GB" dirty="0"/>
              <a:t>DECK etc – many years of simulation required (&gt;1000 years), also testing/tuning etc</a:t>
            </a:r>
          </a:p>
          <a:p>
            <a:pPr lvl="1"/>
            <a:r>
              <a:rPr lang="en-GB" dirty="0"/>
              <a:t>Makes it pretty unaffordable for high resolution models (which maybe run at a speed of 1-a few simulated years per day, so a long time to run too)</a:t>
            </a:r>
          </a:p>
          <a:p>
            <a:pPr lvl="1"/>
            <a:r>
              <a:rPr lang="en-GB" dirty="0" err="1"/>
              <a:t>piControl</a:t>
            </a:r>
            <a:r>
              <a:rPr lang="en-GB" dirty="0"/>
              <a:t> is useful to look at “unforced” variability, but less useful if interested in present-day/future weather/extremes</a:t>
            </a:r>
          </a:p>
          <a:p>
            <a:pPr lvl="1"/>
            <a:r>
              <a:rPr lang="en-GB" dirty="0"/>
              <a:t>AMIP – uses monthly mean sea surface temperatures and sea-ice, not so conducive if interested in extremes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Short </a:t>
            </a:r>
            <a:r>
              <a:rPr lang="en-GB" dirty="0" err="1"/>
              <a:t>spinup</a:t>
            </a:r>
            <a:endParaRPr lang="en-GB" dirty="0"/>
          </a:p>
          <a:p>
            <a:pPr lvl="1"/>
            <a:r>
              <a:rPr lang="en-GB" dirty="0"/>
              <a:t>models will still be drifting, making it difficult to disentangle forced changes from model drift, though the control-1950 simulation slightly helps</a:t>
            </a:r>
          </a:p>
          <a:p>
            <a:r>
              <a:rPr lang="en-GB" dirty="0" err="1"/>
              <a:t>spinup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spinup</a:t>
            </a:r>
            <a:r>
              <a:rPr lang="en-GB" dirty="0"/>
              <a:t> in 1950 means net TOA (top of atmosphere radiation balance) is non-zero, so the longer the </a:t>
            </a:r>
            <a:r>
              <a:rPr lang="en-GB" dirty="0" err="1"/>
              <a:t>spinup</a:t>
            </a:r>
            <a:r>
              <a:rPr lang="en-GB" dirty="0"/>
              <a:t>, the more warming goes in the ocean</a:t>
            </a:r>
          </a:p>
          <a:p>
            <a:r>
              <a:rPr lang="en-GB" dirty="0"/>
              <a:t>forcing</a:t>
            </a:r>
          </a:p>
          <a:p>
            <a:pPr lvl="1"/>
            <a:r>
              <a:rPr lang="en-GB" dirty="0"/>
              <a:t>In CMIP6 </a:t>
            </a:r>
            <a:r>
              <a:rPr lang="en-GB" dirty="0" err="1"/>
              <a:t>HighResMIP</a:t>
            </a:r>
            <a:r>
              <a:rPr lang="en-GB" dirty="0"/>
              <a:t>, we chose to have idealised aerosol forcing (to make models more comparable), but we have later found this had quite some impact on the mean state</a:t>
            </a:r>
          </a:p>
          <a:p>
            <a:r>
              <a:rPr lang="en-GB" dirty="0"/>
              <a:t>shorter simulations</a:t>
            </a:r>
          </a:p>
          <a:p>
            <a:pPr lvl="1"/>
            <a:r>
              <a:rPr lang="en-GB" dirty="0"/>
              <a:t>hence more difficult to look at (multi-)decadal variability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6245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721a708c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721a708c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>
          <a:extLst>
            <a:ext uri="{FF2B5EF4-FFF2-40B4-BE49-F238E27FC236}">
              <a16:creationId xmlns:a16="http://schemas.microsoft.com/office/drawing/2014/main" id="{607B2E4D-9F8E-B1D2-1090-4002CE1F6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721a708cc_0_25:notes">
            <a:extLst>
              <a:ext uri="{FF2B5EF4-FFF2-40B4-BE49-F238E27FC236}">
                <a16:creationId xmlns:a16="http://schemas.microsoft.com/office/drawing/2014/main" id="{B18FA240-5010-05C8-8E83-AA2D154BEB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721a708cc_0_25:notes">
            <a:extLst>
              <a:ext uri="{FF2B5EF4-FFF2-40B4-BE49-F238E27FC236}">
                <a16:creationId xmlns:a16="http://schemas.microsoft.com/office/drawing/2014/main" id="{B09AB42F-98CE-C709-F7DC-36F9525760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0057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36f88dacf9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36f88dacf9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36f88dacf9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36f88dacf9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721a708c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721a708c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>
          <a:extLst>
            <a:ext uri="{FF2B5EF4-FFF2-40B4-BE49-F238E27FC236}">
              <a16:creationId xmlns:a16="http://schemas.microsoft.com/office/drawing/2014/main" id="{9B5E5268-D02D-E6BB-E130-054FD0F35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721a708cc_0_25:notes">
            <a:extLst>
              <a:ext uri="{FF2B5EF4-FFF2-40B4-BE49-F238E27FC236}">
                <a16:creationId xmlns:a16="http://schemas.microsoft.com/office/drawing/2014/main" id="{719AAEA2-FE0A-1E31-2534-FD68823987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721a708cc_0_25:notes">
            <a:extLst>
              <a:ext uri="{FF2B5EF4-FFF2-40B4-BE49-F238E27FC236}">
                <a16:creationId xmlns:a16="http://schemas.microsoft.com/office/drawing/2014/main" id="{41B9B823-2E67-80B4-88D8-4EA850D68D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111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>
          <a:extLst>
            <a:ext uri="{FF2B5EF4-FFF2-40B4-BE49-F238E27FC236}">
              <a16:creationId xmlns:a16="http://schemas.microsoft.com/office/drawing/2014/main" id="{111FF264-C39E-54EA-CBCE-6FB7F5AAC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721a708cc_0_25:notes">
            <a:extLst>
              <a:ext uri="{FF2B5EF4-FFF2-40B4-BE49-F238E27FC236}">
                <a16:creationId xmlns:a16="http://schemas.microsoft.com/office/drawing/2014/main" id="{1E5BDDE8-FD68-3222-2264-F7D0014BCF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721a708cc_0_25:notes">
            <a:extLst>
              <a:ext uri="{FF2B5EF4-FFF2-40B4-BE49-F238E27FC236}">
                <a16:creationId xmlns:a16="http://schemas.microsoft.com/office/drawing/2014/main" id="{1D37A91D-8BE2-5F4B-95D4-560C81E17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3569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>
          <a:extLst>
            <a:ext uri="{FF2B5EF4-FFF2-40B4-BE49-F238E27FC236}">
              <a16:creationId xmlns:a16="http://schemas.microsoft.com/office/drawing/2014/main" id="{C4FE85AE-F725-8109-71A3-86F525306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36f88dacf9_0_122:notes">
            <a:extLst>
              <a:ext uri="{FF2B5EF4-FFF2-40B4-BE49-F238E27FC236}">
                <a16:creationId xmlns:a16="http://schemas.microsoft.com/office/drawing/2014/main" id="{27B9A101-F3B7-65A7-52A7-E645453D62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36f88dacf9_0_122:notes">
            <a:extLst>
              <a:ext uri="{FF2B5EF4-FFF2-40B4-BE49-F238E27FC236}">
                <a16:creationId xmlns:a16="http://schemas.microsoft.com/office/drawing/2014/main" id="{BD015813-5A50-BD66-554C-C28C2E101A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North Atlantic biases characteristic of a poorly resolved Gulf Stream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Tsartsali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et al. 2022; Zhang et al. 2023). The latter Gulf Stream bias can be viewed as a combination of two separate issues: an SST gradient bias near the coast of North America related to the failure of the simulated Gulf Stream to separate from the continent properly, and a ``cold blob’’ bias in the central North Atlantic related to the failure of the model’s Gulf Stream simulating the ``northwest corner’’, whereby the Gulf Stream turns north due to bottom topography after leaving the continent. The first of these issues (the ``separation bias’’) is likely strongly related to horizontal model resolution, while the second issue (the ``northwest corner bias’’) is very likely related to biases in bathymetry 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Chassignet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Marshall 2008).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775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32F01363-BF7B-73F5-425B-B70127D81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6f88dacf9_0_223:notes">
            <a:extLst>
              <a:ext uri="{FF2B5EF4-FFF2-40B4-BE49-F238E27FC236}">
                <a16:creationId xmlns:a16="http://schemas.microsoft.com/office/drawing/2014/main" id="{C242EF20-24D6-0BFE-9A98-0FBAF4C003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36f88dacf9_0_223:notes">
            <a:extLst>
              <a:ext uri="{FF2B5EF4-FFF2-40B4-BE49-F238E27FC236}">
                <a16:creationId xmlns:a16="http://schemas.microsoft.com/office/drawing/2014/main" id="{93C752F2-2EA0-27BA-35B8-44BDF9D1CB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2436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380286e4e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380286e4e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5B359-653C-1F95-8723-08AD88C61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2DED41-F171-0962-EE6F-D4939145C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8A6B5-EE05-19C4-7B45-BCC306B16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DB029-2D6F-25D2-CF5C-FB8030244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81C90-27A1-5C41-B69E-15E757BD330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14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451C1-8BE3-ACBB-D6A2-B90B0E064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05FF8A-E205-0685-D346-E43DC27B0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E4C88F-2A2D-4CED-CB5B-31491D944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B08DE-8B3C-636F-A917-4E8BB4801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81C90-27A1-5C41-B69E-15E757BD330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5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380286e4eb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380286e4eb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cordis.europa.eu/project/id/10108138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f the presentation">
  <p:cSld name="TITLE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3017375" y="889700"/>
            <a:ext cx="5669400" cy="168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8900" y="149850"/>
            <a:ext cx="2426787" cy="173736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017375" y="3802650"/>
            <a:ext cx="5669400" cy="9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 Rounded"/>
              <a:buNone/>
              <a:defRPr sz="2000" b="1">
                <a:latin typeface="Arial Rounded"/>
                <a:ea typeface="Arial Rounded"/>
                <a:cs typeface="Arial Rounded"/>
                <a:sym typeface="Arial Rounde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2"/>
          </p:nvPr>
        </p:nvSpPr>
        <p:spPr>
          <a:xfrm>
            <a:off x="3017400" y="2772825"/>
            <a:ext cx="5669400" cy="71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8043350" y="0"/>
            <a:ext cx="1100700" cy="110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606">
          <p15:clr>
            <a:srgbClr val="E46962"/>
          </p15:clr>
        </p15:guide>
        <p15:guide id="2" pos="190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or section">
  <p:cSld name="TITLE_1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0" y="0"/>
            <a:ext cx="3017400" cy="5143500"/>
          </a:xfrm>
          <a:prstGeom prst="rect">
            <a:avLst/>
          </a:prstGeom>
          <a:solidFill>
            <a:srgbClr val="215A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ctrTitle"/>
          </p:nvPr>
        </p:nvSpPr>
        <p:spPr>
          <a:xfrm>
            <a:off x="457200" y="1371600"/>
            <a:ext cx="2092200" cy="333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3474600" y="1371600"/>
            <a:ext cx="5212200" cy="220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 Rounded"/>
              <a:buNone/>
              <a:defRPr sz="26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"/>
              <a:buNone/>
              <a:defRPr sz="2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"/>
              <a:buNone/>
              <a:defRPr sz="2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"/>
              <a:buNone/>
              <a:defRPr sz="2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"/>
              <a:buNone/>
              <a:defRPr sz="2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"/>
              <a:buNone/>
              <a:defRPr sz="2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"/>
              <a:buNone/>
              <a:defRPr sz="2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"/>
              <a:buNone/>
              <a:defRPr sz="2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"/>
              <a:buNone/>
              <a:defRPr sz="2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3472225" y="3963150"/>
            <a:ext cx="5212200" cy="74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89">
          <p15:clr>
            <a:srgbClr val="E46962"/>
          </p15:clr>
        </p15:guide>
        <p15:guide id="2" pos="1606">
          <p15:clr>
            <a:srgbClr val="E46962"/>
          </p15:clr>
        </p15:guide>
        <p15:guide id="3" orient="horz" pos="2496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images">
  <p:cSld name="SECTION_HEADER_1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" name="Google Shape;42;p7"/>
          <p:cNvSpPr>
            <a:spLocks noGrp="1"/>
          </p:cNvSpPr>
          <p:nvPr>
            <p:ph type="pic" idx="2"/>
          </p:nvPr>
        </p:nvSpPr>
        <p:spPr>
          <a:xfrm>
            <a:off x="457200" y="1107600"/>
            <a:ext cx="3894300" cy="35961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7"/>
          <p:cNvSpPr>
            <a:spLocks noGrp="1"/>
          </p:cNvSpPr>
          <p:nvPr>
            <p:ph type="pic" idx="3"/>
          </p:nvPr>
        </p:nvSpPr>
        <p:spPr>
          <a:xfrm>
            <a:off x="4808800" y="1107600"/>
            <a:ext cx="3894300" cy="3596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images">
  <p:cSld name="SECTION_HEADER_1_1_3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8"/>
          <p:cNvSpPr>
            <a:spLocks noGrp="1"/>
          </p:cNvSpPr>
          <p:nvPr>
            <p:ph type="pic" idx="2"/>
          </p:nvPr>
        </p:nvSpPr>
        <p:spPr>
          <a:xfrm>
            <a:off x="457200" y="1107600"/>
            <a:ext cx="2514600" cy="35961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8"/>
          <p:cNvSpPr>
            <a:spLocks noGrp="1"/>
          </p:cNvSpPr>
          <p:nvPr>
            <p:ph type="pic" idx="3"/>
          </p:nvPr>
        </p:nvSpPr>
        <p:spPr>
          <a:xfrm>
            <a:off x="6172200" y="1107588"/>
            <a:ext cx="2514600" cy="35961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8"/>
          <p:cNvSpPr>
            <a:spLocks noGrp="1"/>
          </p:cNvSpPr>
          <p:nvPr>
            <p:ph type="pic" idx="4"/>
          </p:nvPr>
        </p:nvSpPr>
        <p:spPr>
          <a:xfrm>
            <a:off x="3314700" y="1107600"/>
            <a:ext cx="2514600" cy="35961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rewell">
  <p:cSld name="BLANK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 rotWithShape="1">
          <a:blip r:embed="rId2">
            <a:alphaModFix/>
          </a:blip>
          <a:srcRect t="563" b="563"/>
          <a:stretch/>
        </p:blipFill>
        <p:spPr>
          <a:xfrm>
            <a:off x="0" y="0"/>
            <a:ext cx="61266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27172"/>
          <a:stretch/>
        </p:blipFill>
        <p:spPr>
          <a:xfrm>
            <a:off x="6247825" y="1523525"/>
            <a:ext cx="2773324" cy="144533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8043350" y="0"/>
            <a:ext cx="1100700" cy="110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457200" y="1759800"/>
            <a:ext cx="5212200" cy="1193100"/>
          </a:xfrm>
          <a:prstGeom prst="rect">
            <a:avLst/>
          </a:prstGeom>
          <a:noFill/>
          <a:ln>
            <a:noFill/>
          </a:ln>
          <a:effectLst>
            <a:outerShdw blurRad="142875" dist="9525" dir="4560000" algn="bl" rotWithShape="0">
              <a:srgbClr val="073763"/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Thank you</a:t>
            </a:r>
            <a:endParaRPr sz="2800" b="1">
              <a:solidFill>
                <a:schemeClr val="lt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47">
          <p15:clr>
            <a:srgbClr val="E46962"/>
          </p15:clr>
        </p15:guide>
        <p15:guide id="2" pos="3571">
          <p15:clr>
            <a:srgbClr val="E46962"/>
          </p15:clr>
        </p15:guide>
        <p15:guide id="3" pos="3859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nding &amp; farewell">
  <p:cSld name="BLANK_1_1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 rotWithShape="1">
          <a:blip r:embed="rId2">
            <a:alphaModFix/>
          </a:blip>
          <a:srcRect l="54124" t="563" b="563"/>
          <a:stretch/>
        </p:blipFill>
        <p:spPr>
          <a:xfrm>
            <a:off x="6126601" y="0"/>
            <a:ext cx="30173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6575700" y="3510325"/>
            <a:ext cx="2093700" cy="1193100"/>
          </a:xfrm>
          <a:prstGeom prst="rect">
            <a:avLst/>
          </a:prstGeom>
          <a:noFill/>
          <a:ln>
            <a:noFill/>
          </a:ln>
          <a:effectLst>
            <a:outerShdw blurRad="142875" dist="9525" dir="4560000" algn="bl" rotWithShape="0">
              <a:srgbClr val="073763"/>
            </a:outerShdw>
          </a:effectLst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Thank you</a:t>
            </a:r>
            <a:endParaRPr sz="2800" b="1">
              <a:solidFill>
                <a:schemeClr val="lt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07" y="1887900"/>
            <a:ext cx="647928" cy="433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507" y="2676845"/>
            <a:ext cx="1529435" cy="450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975" y="3426374"/>
            <a:ext cx="1710650" cy="55395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/>
        </p:nvSpPr>
        <p:spPr>
          <a:xfrm>
            <a:off x="2414250" y="1607800"/>
            <a:ext cx="3255600" cy="25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/>
              <a:t>This project has received funding from the European Union’s Horizon Europe research and innovation programme under </a:t>
            </a:r>
            <a:r>
              <a:rPr lang="en" sz="1050" u="sng">
                <a:solidFill>
                  <a:schemeClr val="hlink"/>
                </a:solidFill>
                <a:hlinkClick r:id="rId6"/>
              </a:rPr>
              <a:t>Grant Agreement No. 101081383</a:t>
            </a:r>
            <a:endParaRPr sz="105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050"/>
              <a:t>All UK Partners in EERIE are funded by UK Research and Innovation (UKRI) under the UK government’s Horizon Europe funding guarantee (grant numbers 10057890, 10049639, 10040510, 10040984).</a:t>
            </a:r>
            <a:endParaRPr sz="105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/>
              <a:t>ETH Zürich’s contribution to EERIE is funded by the Swiss State Secretariat for Education, Research and Innovation (SERI) under contract #22.00366.</a:t>
            </a:r>
            <a:endParaRPr sz="1050"/>
          </a:p>
        </p:txBody>
      </p:sp>
      <p:sp>
        <p:nvSpPr>
          <p:cNvPr id="94" name="Google Shape;94;p17"/>
          <p:cNvSpPr txBox="1"/>
          <p:nvPr/>
        </p:nvSpPr>
        <p:spPr>
          <a:xfrm>
            <a:off x="457200" y="457200"/>
            <a:ext cx="2093700" cy="10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Funding</a:t>
            </a:r>
            <a:endParaRPr sz="28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 rotWithShape="1">
          <a:blip r:embed="rId7">
            <a:alphaModFix/>
          </a:blip>
          <a:srcRect b="26948"/>
          <a:stretch/>
        </p:blipFill>
        <p:spPr>
          <a:xfrm>
            <a:off x="6246826" y="1517675"/>
            <a:ext cx="2775301" cy="1457046"/>
          </a:xfrm>
          <a:prstGeom prst="rect">
            <a:avLst/>
          </a:prstGeom>
          <a:noFill/>
          <a:ln>
            <a:noFill/>
          </a:ln>
          <a:effectLst>
            <a:outerShdw blurRad="342900" algn="bl" rotWithShape="0">
              <a:srgbClr val="073763"/>
            </a:outerShdw>
          </a:effectLst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47">
          <p15:clr>
            <a:srgbClr val="E46962"/>
          </p15:clr>
        </p15:guide>
        <p15:guide id="2" pos="3571">
          <p15:clr>
            <a:srgbClr val="E46962"/>
          </p15:clr>
        </p15:guide>
        <p15:guide id="3" pos="3859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, title and text">
  <p:cSld name="Image, title and 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5029300" y="457200"/>
            <a:ext cx="2970600" cy="97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" name="Google Shape;37;p6"/>
          <p:cNvSpPr>
            <a:spLocks noGrp="1"/>
          </p:cNvSpPr>
          <p:nvPr>
            <p:ph type="pic" idx="2"/>
          </p:nvPr>
        </p:nvSpPr>
        <p:spPr>
          <a:xfrm>
            <a:off x="457200" y="457200"/>
            <a:ext cx="4114800" cy="42465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5045450" y="1767000"/>
            <a:ext cx="3641400" cy="29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1441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E46962"/>
          </p15:clr>
        </p15:guide>
        <p15:guide id="2" pos="3178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B99E-7555-0948-835C-B85912327F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7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7542600" cy="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 Rounded"/>
              <a:buNone/>
              <a:defRPr sz="26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5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8917675" y="0"/>
            <a:ext cx="228600" cy="22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11">
            <a:alphaModFix/>
          </a:blip>
          <a:srcRect b="26133"/>
          <a:stretch/>
        </p:blipFill>
        <p:spPr>
          <a:xfrm>
            <a:off x="8115813" y="117425"/>
            <a:ext cx="918974" cy="4594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60" r:id="rId5"/>
    <p:sldLayoutId id="2147483662" r:id="rId6"/>
    <p:sldLayoutId id="2147483663" r:id="rId7"/>
    <p:sldLayoutId id="2147483665" r:id="rId8"/>
    <p:sldLayoutId id="214748366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5472">
          <p15:clr>
            <a:srgbClr val="E46962"/>
          </p15:clr>
        </p15:guide>
        <p15:guide id="4" pos="288">
          <p15:clr>
            <a:srgbClr val="E46962"/>
          </p15:clr>
        </p15:guide>
        <p15:guide id="5" orient="horz" pos="288">
          <p15:clr>
            <a:srgbClr val="E46962"/>
          </p15:clr>
        </p15:guide>
        <p15:guide id="6" orient="horz" pos="296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ctrTitle"/>
          </p:nvPr>
        </p:nvSpPr>
        <p:spPr>
          <a:xfrm>
            <a:off x="1999608" y="1396613"/>
            <a:ext cx="7056928" cy="168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Impact of ocean mesoscale on the representation of midlatitude storms in global climate models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5" name="Google Shape;105;p19"/>
          <p:cNvSpPr txBox="1">
            <a:spLocks noGrp="1"/>
          </p:cNvSpPr>
          <p:nvPr>
            <p:ph type="subTitle" idx="1"/>
          </p:nvPr>
        </p:nvSpPr>
        <p:spPr>
          <a:xfrm>
            <a:off x="1999608" y="4002759"/>
            <a:ext cx="5669400" cy="9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C00000"/>
                </a:solidFill>
                <a:latin typeface="Nunito" pitchFamily="2" charset="77"/>
              </a:rPr>
              <a:t>11th Workshop on European Storms</a:t>
            </a:r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2"/>
          </p:nvPr>
        </p:nvSpPr>
        <p:spPr>
          <a:xfrm>
            <a:off x="1999608" y="3289659"/>
            <a:ext cx="5669400" cy="71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Nunito" pitchFamily="2" charset="77"/>
              </a:rPr>
              <a:t>Ipshita Dey</a:t>
            </a:r>
            <a:r>
              <a:rPr lang="en-GB" dirty="0">
                <a:latin typeface="Nunito" pitchFamily="2" charset="77"/>
              </a:rPr>
              <a:t>, Pier Luigi Vidale, Kevin Hodges, and Malcolm Roberts</a:t>
            </a:r>
            <a:endParaRPr dirty="0">
              <a:latin typeface="Nunito" pitchFamily="2" charset="77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>
                <a:latin typeface="Nunito" pitchFamily="2" charset="77"/>
              </a:rPr>
              <a:t>18 June 2026</a:t>
            </a:r>
            <a:endParaRPr dirty="0">
              <a:latin typeface="Nunito" pitchFamily="2" charset="77"/>
            </a:endParaRPr>
          </a:p>
        </p:txBody>
      </p:sp>
      <p:pic>
        <p:nvPicPr>
          <p:cNvPr id="3" name="Picture 2" descr="A logo of a university reading&#10;&#10;Description automatically generated">
            <a:extLst>
              <a:ext uri="{FF2B5EF4-FFF2-40B4-BE49-F238E27FC236}">
                <a16:creationId xmlns:a16="http://schemas.microsoft.com/office/drawing/2014/main" id="{0C93DCA6-F027-1EC5-F7B6-2C79CC61D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300" y="263140"/>
            <a:ext cx="2606952" cy="14396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Rossby Waves Affect Our Weather and Tides, But What Are They? |  HowStuffWorks">
            <a:extLst>
              <a:ext uri="{FF2B5EF4-FFF2-40B4-BE49-F238E27FC236}">
                <a16:creationId xmlns:a16="http://schemas.microsoft.com/office/drawing/2014/main" id="{972E6FFD-2C2D-2C83-56A2-EF17C04731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9" r="11227"/>
          <a:stretch/>
        </p:blipFill>
        <p:spPr bwMode="auto">
          <a:xfrm>
            <a:off x="3292439" y="1137371"/>
            <a:ext cx="1105478" cy="78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153889" y="-35570"/>
            <a:ext cx="7853289" cy="97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42307"/>
              <a:buFont typeface="Arial"/>
              <a:buNone/>
            </a:pP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Extratropical Cyclones (ETCs) are important drivers of midlatitude weather and extremes</a:t>
            </a:r>
            <a:endParaRPr sz="1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65DE58D-8829-A431-C913-CB2B79EA0570}"/>
              </a:ext>
            </a:extLst>
          </p:cNvPr>
          <p:cNvCxnSpPr/>
          <p:nvPr/>
        </p:nvCxnSpPr>
        <p:spPr>
          <a:xfrm>
            <a:off x="641993" y="4454060"/>
            <a:ext cx="3768918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811BA86-BFE4-7AC1-270B-95C4FFCB8800}"/>
              </a:ext>
            </a:extLst>
          </p:cNvPr>
          <p:cNvCxnSpPr>
            <a:cxnSpLocks/>
          </p:cNvCxnSpPr>
          <p:nvPr/>
        </p:nvCxnSpPr>
        <p:spPr>
          <a:xfrm flipH="1" flipV="1">
            <a:off x="641993" y="875973"/>
            <a:ext cx="17229" cy="3586038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49FD713-54DF-6B9C-1774-56413188EA05}"/>
              </a:ext>
            </a:extLst>
          </p:cNvPr>
          <p:cNvSpPr txBox="1"/>
          <p:nvPr/>
        </p:nvSpPr>
        <p:spPr>
          <a:xfrm>
            <a:off x="1210511" y="4835723"/>
            <a:ext cx="2631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Spatial scales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96F660-8172-84B2-45F2-34E7628BA0D3}"/>
              </a:ext>
            </a:extLst>
          </p:cNvPr>
          <p:cNvSpPr txBox="1"/>
          <p:nvPr/>
        </p:nvSpPr>
        <p:spPr>
          <a:xfrm rot="16200000">
            <a:off x="-1162052" y="2641828"/>
            <a:ext cx="2631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 scales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EE3D09-749F-88A3-B136-360DB1619949}"/>
              </a:ext>
            </a:extLst>
          </p:cNvPr>
          <p:cNvSpPr txBox="1"/>
          <p:nvPr/>
        </p:nvSpPr>
        <p:spPr>
          <a:xfrm>
            <a:off x="542602" y="4435677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1E3391-F2DB-3C69-2D77-1C3B16B61DE2}"/>
              </a:ext>
            </a:extLst>
          </p:cNvPr>
          <p:cNvSpPr txBox="1"/>
          <p:nvPr/>
        </p:nvSpPr>
        <p:spPr>
          <a:xfrm>
            <a:off x="1309902" y="4428059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73F562-4BE5-3095-ED5C-05B9F5C9C707}"/>
              </a:ext>
            </a:extLst>
          </p:cNvPr>
          <p:cNvSpPr txBox="1"/>
          <p:nvPr/>
        </p:nvSpPr>
        <p:spPr>
          <a:xfrm>
            <a:off x="2192497" y="4428058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km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C599B8-61E3-D011-4472-E244E3E8182C}"/>
              </a:ext>
            </a:extLst>
          </p:cNvPr>
          <p:cNvSpPr txBox="1"/>
          <p:nvPr/>
        </p:nvSpPr>
        <p:spPr>
          <a:xfrm>
            <a:off x="3166533" y="4435677"/>
            <a:ext cx="874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1000 km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5AE0F2-A629-9678-75C5-4275BE351017}"/>
              </a:ext>
            </a:extLst>
          </p:cNvPr>
          <p:cNvSpPr txBox="1"/>
          <p:nvPr/>
        </p:nvSpPr>
        <p:spPr>
          <a:xfrm rot="16200000">
            <a:off x="147850" y="3924381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F91CE-AAB8-D3C6-B3BF-9D81F547EA01}"/>
              </a:ext>
            </a:extLst>
          </p:cNvPr>
          <p:cNvSpPr txBox="1"/>
          <p:nvPr/>
        </p:nvSpPr>
        <p:spPr>
          <a:xfrm rot="16200000">
            <a:off x="140931" y="3433119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min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6ED497-B198-DAEB-A54A-6311CFCBE13B}"/>
              </a:ext>
            </a:extLst>
          </p:cNvPr>
          <p:cNvSpPr txBox="1"/>
          <p:nvPr/>
        </p:nvSpPr>
        <p:spPr>
          <a:xfrm rot="16200000">
            <a:off x="61340" y="2745731"/>
            <a:ext cx="793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hour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E10A6E-EC7C-400C-067D-0613D1605F84}"/>
              </a:ext>
            </a:extLst>
          </p:cNvPr>
          <p:cNvSpPr txBox="1"/>
          <p:nvPr/>
        </p:nvSpPr>
        <p:spPr>
          <a:xfrm rot="16200000">
            <a:off x="19743" y="1956877"/>
            <a:ext cx="874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day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DF3A00-8AF1-1AE9-70BE-8D270CC65F99}"/>
              </a:ext>
            </a:extLst>
          </p:cNvPr>
          <p:cNvSpPr txBox="1"/>
          <p:nvPr/>
        </p:nvSpPr>
        <p:spPr>
          <a:xfrm rot="16200000">
            <a:off x="20617" y="1295420"/>
            <a:ext cx="874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month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FDAE99-A1A1-B0E9-D693-937EE138CDDE}"/>
              </a:ext>
            </a:extLst>
          </p:cNvPr>
          <p:cNvSpPr txBox="1"/>
          <p:nvPr/>
        </p:nvSpPr>
        <p:spPr>
          <a:xfrm>
            <a:off x="1285623" y="3992395"/>
            <a:ext cx="899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Turbulent scale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D9CF15-02FD-EA68-A30A-F084E8B00D1F}"/>
              </a:ext>
            </a:extLst>
          </p:cNvPr>
          <p:cNvSpPr txBox="1"/>
          <p:nvPr/>
        </p:nvSpPr>
        <p:spPr>
          <a:xfrm>
            <a:off x="2193910" y="3995462"/>
            <a:ext cx="968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Convective scale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343383-906B-9918-0B0F-0943CCA13D86}"/>
              </a:ext>
            </a:extLst>
          </p:cNvPr>
          <p:cNvSpPr txBox="1"/>
          <p:nvPr/>
        </p:nvSpPr>
        <p:spPr>
          <a:xfrm>
            <a:off x="3194962" y="4013572"/>
            <a:ext cx="87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Synoptic scale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89784E-202D-53A0-63A5-F8A560DFB678}"/>
              </a:ext>
            </a:extLst>
          </p:cNvPr>
          <p:cNvSpPr txBox="1"/>
          <p:nvPr/>
        </p:nvSpPr>
        <p:spPr>
          <a:xfrm>
            <a:off x="628297" y="3983948"/>
            <a:ext cx="899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Micro</a:t>
            </a:r>
          </a:p>
          <a:p>
            <a:r>
              <a:rPr lang="en-US" sz="1200" dirty="0"/>
              <a:t>scale</a:t>
            </a:r>
          </a:p>
        </p:txBody>
      </p:sp>
      <p:pic>
        <p:nvPicPr>
          <p:cNvPr id="2050" name="Picture 2" descr="Tropical cyclone | Definition, Causes, Formation, and Effects | Britannica">
            <a:extLst>
              <a:ext uri="{FF2B5EF4-FFF2-40B4-BE49-F238E27FC236}">
                <a16:creationId xmlns:a16="http://schemas.microsoft.com/office/drawing/2014/main" id="{8C036D51-7061-9085-080B-C70E68788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408" y="1750507"/>
            <a:ext cx="1014360" cy="88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urbulence – S. A. E. Miller, Ph.D.">
            <a:extLst>
              <a:ext uri="{FF2B5EF4-FFF2-40B4-BE49-F238E27FC236}">
                <a16:creationId xmlns:a16="http://schemas.microsoft.com/office/drawing/2014/main" id="{0E1CC7F3-4B04-2909-0333-04D909003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40"/>
          <a:stretch/>
        </p:blipFill>
        <p:spPr bwMode="auto">
          <a:xfrm>
            <a:off x="1092828" y="3054464"/>
            <a:ext cx="1172534" cy="82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vere Weather 101: Thunderstorm Types">
            <a:extLst>
              <a:ext uri="{FF2B5EF4-FFF2-40B4-BE49-F238E27FC236}">
                <a16:creationId xmlns:a16="http://schemas.microsoft.com/office/drawing/2014/main" id="{08554F3B-9511-63DE-50B4-6A6FC9C76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14" y="2489946"/>
            <a:ext cx="1194414" cy="74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75890FB0-5E9B-932C-1767-B9DEA28AF29D}"/>
              </a:ext>
            </a:extLst>
          </p:cNvPr>
          <p:cNvGrpSpPr/>
          <p:nvPr/>
        </p:nvGrpSpPr>
        <p:grpSpPr>
          <a:xfrm>
            <a:off x="2241182" y="852103"/>
            <a:ext cx="2233955" cy="2387662"/>
            <a:chOff x="2241182" y="852103"/>
            <a:chExt cx="2233955" cy="238766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E117CCC-3A4B-B000-751C-02E447F84D42}"/>
                </a:ext>
              </a:extLst>
            </p:cNvPr>
            <p:cNvGrpSpPr/>
            <p:nvPr/>
          </p:nvGrpSpPr>
          <p:grpSpPr>
            <a:xfrm>
              <a:off x="3063027" y="885578"/>
              <a:ext cx="1412110" cy="2354187"/>
              <a:chOff x="3063027" y="885578"/>
              <a:chExt cx="1412110" cy="2354187"/>
            </a:xfrm>
          </p:grpSpPr>
          <p:sp>
            <p:nvSpPr>
              <p:cNvPr id="25" name="Down Arrow 24">
                <a:extLst>
                  <a:ext uri="{FF2B5EF4-FFF2-40B4-BE49-F238E27FC236}">
                    <a16:creationId xmlns:a16="http://schemas.microsoft.com/office/drawing/2014/main" id="{F6F42942-27F9-C71A-0359-33A8ACE7E328}"/>
                  </a:ext>
                </a:extLst>
              </p:cNvPr>
              <p:cNvSpPr/>
              <p:nvPr/>
            </p:nvSpPr>
            <p:spPr>
              <a:xfrm rot="2577332">
                <a:off x="3692006" y="1952536"/>
                <a:ext cx="291013" cy="1287229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60AA905-0F4F-1F33-12DD-4A53DED9166F}"/>
                  </a:ext>
                </a:extLst>
              </p:cNvPr>
              <p:cNvSpPr/>
              <p:nvPr/>
            </p:nvSpPr>
            <p:spPr>
              <a:xfrm>
                <a:off x="3063027" y="885578"/>
                <a:ext cx="1412110" cy="1594494"/>
              </a:xfrm>
              <a:prstGeom prst="rect">
                <a:avLst/>
              </a:prstGeom>
              <a:noFill/>
              <a:ln w="508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F0BD0A-FB69-24CE-C876-821FF525DAFB}"/>
                </a:ext>
              </a:extLst>
            </p:cNvPr>
            <p:cNvSpPr txBox="1"/>
            <p:nvPr/>
          </p:nvSpPr>
          <p:spPr>
            <a:xfrm>
              <a:off x="2241182" y="852103"/>
              <a:ext cx="123844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Global Climate models</a:t>
              </a:r>
            </a:p>
          </p:txBody>
        </p:sp>
      </p:grpSp>
      <p:sp>
        <p:nvSpPr>
          <p:cNvPr id="5" name="Google Shape;149;p25">
            <a:extLst>
              <a:ext uri="{FF2B5EF4-FFF2-40B4-BE49-F238E27FC236}">
                <a16:creationId xmlns:a16="http://schemas.microsoft.com/office/drawing/2014/main" id="{38F26C4F-66C7-4C2C-513A-6C0C658902F0}"/>
              </a:ext>
            </a:extLst>
          </p:cNvPr>
          <p:cNvSpPr txBox="1">
            <a:spLocks/>
          </p:cNvSpPr>
          <p:nvPr/>
        </p:nvSpPr>
        <p:spPr>
          <a:xfrm>
            <a:off x="4938584" y="1407517"/>
            <a:ext cx="3877500" cy="2576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algn="l" rtl="0">
              <a:spcAft>
                <a:spcPts val="1000"/>
              </a:spcAft>
              <a:buClrTx/>
            </a:pPr>
            <a:r>
              <a:rPr lang="en-GB" sz="1600" b="1" dirty="0">
                <a:solidFill>
                  <a:sysClr val="windowText" lastClr="000000"/>
                </a:solidFill>
                <a:latin typeface="Nunito" pitchFamily="2" charset="77"/>
              </a:rPr>
              <a:t>Accurate representation of ETCs in global climate models (GCMs) is crucial for current and future risk assessments. Current GCMs are plagued by:</a:t>
            </a:r>
          </a:p>
          <a:p>
            <a:pPr marL="285750" indent="-285750" algn="l" rtl="0">
              <a:spcAft>
                <a:spcPts val="1000"/>
              </a:spcAft>
              <a:buClrTx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ysClr val="windowText" lastClr="000000"/>
                </a:solidFill>
                <a:latin typeface="Nunito" pitchFamily="2" charset="77"/>
              </a:rPr>
              <a:t>Underestimation of ETC frequencies or storm track densities </a:t>
            </a:r>
          </a:p>
          <a:p>
            <a:pPr marL="285750" indent="-285750" algn="l" rtl="0">
              <a:spcAft>
                <a:spcPts val="1000"/>
              </a:spcAft>
              <a:buClrTx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ysClr val="windowText" lastClr="000000"/>
                </a:solidFill>
                <a:latin typeface="Nunito" pitchFamily="2" charset="77"/>
              </a:rPr>
              <a:t>Underestimation of ETC intensities or wind speeds</a:t>
            </a:r>
          </a:p>
          <a:p>
            <a:pPr marL="285750" indent="-285750" algn="l" rtl="0">
              <a:spcAft>
                <a:spcPts val="1000"/>
              </a:spcAft>
              <a:buClrTx/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ysClr val="windowText" lastClr="000000"/>
                </a:solidFill>
                <a:latin typeface="Nunito" pitchFamily="2" charset="77"/>
              </a:rPr>
              <a:t>Storm tracks too zonal and equatorward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>
          <a:extLst>
            <a:ext uri="{FF2B5EF4-FFF2-40B4-BE49-F238E27FC236}">
              <a16:creationId xmlns:a16="http://schemas.microsoft.com/office/drawing/2014/main" id="{155E989F-E260-D787-DB8E-C43868AC0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Rossby Waves Affect Our Weather and Tides, But What Are They? |  HowStuffWorks">
            <a:extLst>
              <a:ext uri="{FF2B5EF4-FFF2-40B4-BE49-F238E27FC236}">
                <a16:creationId xmlns:a16="http://schemas.microsoft.com/office/drawing/2014/main" id="{23049318-3162-B6F9-8971-29F2E8BFC4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9" r="11227"/>
          <a:stretch/>
        </p:blipFill>
        <p:spPr bwMode="auto">
          <a:xfrm>
            <a:off x="3292439" y="1137371"/>
            <a:ext cx="1105478" cy="78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64199F6-09D2-C5D5-6FC0-890CFC5CB6EF}"/>
              </a:ext>
            </a:extLst>
          </p:cNvPr>
          <p:cNvCxnSpPr/>
          <p:nvPr/>
        </p:nvCxnSpPr>
        <p:spPr>
          <a:xfrm>
            <a:off x="641993" y="4454060"/>
            <a:ext cx="3768918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893E856-BEBE-EAE3-7A87-79FC02EE88E1}"/>
              </a:ext>
            </a:extLst>
          </p:cNvPr>
          <p:cNvCxnSpPr>
            <a:cxnSpLocks/>
          </p:cNvCxnSpPr>
          <p:nvPr/>
        </p:nvCxnSpPr>
        <p:spPr>
          <a:xfrm flipH="1" flipV="1">
            <a:off x="641993" y="875973"/>
            <a:ext cx="17229" cy="3586038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ACAE089-68A5-21A4-B02C-96EB9CD21B4A}"/>
              </a:ext>
            </a:extLst>
          </p:cNvPr>
          <p:cNvSpPr txBox="1"/>
          <p:nvPr/>
        </p:nvSpPr>
        <p:spPr>
          <a:xfrm>
            <a:off x="1210511" y="4835723"/>
            <a:ext cx="2631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Spatial scales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91CD0D-2A85-F490-3CE3-F6F856919C38}"/>
              </a:ext>
            </a:extLst>
          </p:cNvPr>
          <p:cNvSpPr txBox="1"/>
          <p:nvPr/>
        </p:nvSpPr>
        <p:spPr>
          <a:xfrm rot="16200000">
            <a:off x="-1162052" y="2641828"/>
            <a:ext cx="2631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 scales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0DF87C-1296-7C62-E7FB-DDCF8A1AFF28}"/>
              </a:ext>
            </a:extLst>
          </p:cNvPr>
          <p:cNvSpPr txBox="1"/>
          <p:nvPr/>
        </p:nvSpPr>
        <p:spPr>
          <a:xfrm>
            <a:off x="542602" y="4435677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56A60C-6B5F-0F13-0FB1-BCFA97751B40}"/>
              </a:ext>
            </a:extLst>
          </p:cNvPr>
          <p:cNvSpPr txBox="1"/>
          <p:nvPr/>
        </p:nvSpPr>
        <p:spPr>
          <a:xfrm>
            <a:off x="1309902" y="4428059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D113F1-6F9A-6DB5-8BF3-3CEC939D4751}"/>
              </a:ext>
            </a:extLst>
          </p:cNvPr>
          <p:cNvSpPr txBox="1"/>
          <p:nvPr/>
        </p:nvSpPr>
        <p:spPr>
          <a:xfrm>
            <a:off x="2192497" y="4428058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km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1E3EC5-D2D2-DC88-FA54-71AB6452C671}"/>
              </a:ext>
            </a:extLst>
          </p:cNvPr>
          <p:cNvSpPr txBox="1"/>
          <p:nvPr/>
        </p:nvSpPr>
        <p:spPr>
          <a:xfrm>
            <a:off x="3166533" y="4435677"/>
            <a:ext cx="874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1000 km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343FA-B84C-1A8A-29D9-7CDF99745EA0}"/>
              </a:ext>
            </a:extLst>
          </p:cNvPr>
          <p:cNvSpPr txBox="1"/>
          <p:nvPr/>
        </p:nvSpPr>
        <p:spPr>
          <a:xfrm rot="16200000">
            <a:off x="147850" y="3924381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D44E0F-C18A-9A2A-E4B0-604AC6A93146}"/>
              </a:ext>
            </a:extLst>
          </p:cNvPr>
          <p:cNvSpPr txBox="1"/>
          <p:nvPr/>
        </p:nvSpPr>
        <p:spPr>
          <a:xfrm rot="16200000">
            <a:off x="140931" y="3433119"/>
            <a:ext cx="667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min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42E7AB-8F35-81B4-2377-7F55DAD29718}"/>
              </a:ext>
            </a:extLst>
          </p:cNvPr>
          <p:cNvSpPr txBox="1"/>
          <p:nvPr/>
        </p:nvSpPr>
        <p:spPr>
          <a:xfrm rot="16200000">
            <a:off x="61340" y="2745731"/>
            <a:ext cx="793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hour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B4608E-FA78-3A49-5EB1-CC456BC5EA7C}"/>
              </a:ext>
            </a:extLst>
          </p:cNvPr>
          <p:cNvSpPr txBox="1"/>
          <p:nvPr/>
        </p:nvSpPr>
        <p:spPr>
          <a:xfrm rot="16200000">
            <a:off x="19743" y="1956877"/>
            <a:ext cx="874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day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148040-6913-73E6-1A22-73E9910BCEC2}"/>
              </a:ext>
            </a:extLst>
          </p:cNvPr>
          <p:cNvSpPr txBox="1"/>
          <p:nvPr/>
        </p:nvSpPr>
        <p:spPr>
          <a:xfrm rot="16200000">
            <a:off x="20617" y="1295420"/>
            <a:ext cx="874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month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93B6A0-C0DF-9D83-5197-8E615418383E}"/>
              </a:ext>
            </a:extLst>
          </p:cNvPr>
          <p:cNvSpPr txBox="1"/>
          <p:nvPr/>
        </p:nvSpPr>
        <p:spPr>
          <a:xfrm>
            <a:off x="1285623" y="3992395"/>
            <a:ext cx="899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Turbulent scale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2B43BB-E3C2-0C77-8020-B102CB9263F1}"/>
              </a:ext>
            </a:extLst>
          </p:cNvPr>
          <p:cNvSpPr txBox="1"/>
          <p:nvPr/>
        </p:nvSpPr>
        <p:spPr>
          <a:xfrm>
            <a:off x="2193910" y="3995462"/>
            <a:ext cx="968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Convective scale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6D9082-E660-9CC4-7FCA-45903B972424}"/>
              </a:ext>
            </a:extLst>
          </p:cNvPr>
          <p:cNvSpPr txBox="1"/>
          <p:nvPr/>
        </p:nvSpPr>
        <p:spPr>
          <a:xfrm>
            <a:off x="3194962" y="4013572"/>
            <a:ext cx="87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Synoptic scale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AA5254-E04C-A480-39DF-CAFF8D5F7C9E}"/>
              </a:ext>
            </a:extLst>
          </p:cNvPr>
          <p:cNvSpPr txBox="1"/>
          <p:nvPr/>
        </p:nvSpPr>
        <p:spPr>
          <a:xfrm>
            <a:off x="628297" y="3983948"/>
            <a:ext cx="899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Micro</a:t>
            </a:r>
          </a:p>
          <a:p>
            <a:r>
              <a:rPr lang="en-US" sz="1200" dirty="0"/>
              <a:t>scale</a:t>
            </a:r>
          </a:p>
        </p:txBody>
      </p:sp>
      <p:pic>
        <p:nvPicPr>
          <p:cNvPr id="2050" name="Picture 2" descr="Tropical cyclone | Definition, Causes, Formation, and Effects | Britannica">
            <a:extLst>
              <a:ext uri="{FF2B5EF4-FFF2-40B4-BE49-F238E27FC236}">
                <a16:creationId xmlns:a16="http://schemas.microsoft.com/office/drawing/2014/main" id="{9F6A0B0D-2AD2-EFE2-A5A4-5D602BD43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408" y="1750507"/>
            <a:ext cx="1014360" cy="88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urbulence – S. A. E. Miller, Ph.D.">
            <a:extLst>
              <a:ext uri="{FF2B5EF4-FFF2-40B4-BE49-F238E27FC236}">
                <a16:creationId xmlns:a16="http://schemas.microsoft.com/office/drawing/2014/main" id="{2A91700A-9AFD-D599-0EBF-174D107321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40"/>
          <a:stretch/>
        </p:blipFill>
        <p:spPr bwMode="auto">
          <a:xfrm>
            <a:off x="1092828" y="3054464"/>
            <a:ext cx="1172534" cy="82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vere Weather 101: Thunderstorm Types">
            <a:extLst>
              <a:ext uri="{FF2B5EF4-FFF2-40B4-BE49-F238E27FC236}">
                <a16:creationId xmlns:a16="http://schemas.microsoft.com/office/drawing/2014/main" id="{410FD910-22D1-7AF7-619A-7E6D80935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14" y="2489946"/>
            <a:ext cx="1194414" cy="74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4414B323-7E64-CC6E-9E22-8C7B6786B3B6}"/>
              </a:ext>
            </a:extLst>
          </p:cNvPr>
          <p:cNvGrpSpPr/>
          <p:nvPr/>
        </p:nvGrpSpPr>
        <p:grpSpPr>
          <a:xfrm>
            <a:off x="2241182" y="852103"/>
            <a:ext cx="2233955" cy="2387662"/>
            <a:chOff x="2241182" y="852103"/>
            <a:chExt cx="2233955" cy="238766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69ACB06-9629-F46D-7C7C-D96FDDC8CE19}"/>
                </a:ext>
              </a:extLst>
            </p:cNvPr>
            <p:cNvGrpSpPr/>
            <p:nvPr/>
          </p:nvGrpSpPr>
          <p:grpSpPr>
            <a:xfrm>
              <a:off x="3063027" y="885578"/>
              <a:ext cx="1412110" cy="2354187"/>
              <a:chOff x="3063027" y="885578"/>
              <a:chExt cx="1412110" cy="2354187"/>
            </a:xfrm>
          </p:grpSpPr>
          <p:sp>
            <p:nvSpPr>
              <p:cNvPr id="25" name="Down Arrow 24">
                <a:extLst>
                  <a:ext uri="{FF2B5EF4-FFF2-40B4-BE49-F238E27FC236}">
                    <a16:creationId xmlns:a16="http://schemas.microsoft.com/office/drawing/2014/main" id="{A38F239C-7B9A-A682-7BED-70CD1592BE41}"/>
                  </a:ext>
                </a:extLst>
              </p:cNvPr>
              <p:cNvSpPr/>
              <p:nvPr/>
            </p:nvSpPr>
            <p:spPr>
              <a:xfrm rot="2577332">
                <a:off x="3692006" y="1952536"/>
                <a:ext cx="291013" cy="1287229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2CDC466-53C1-20D9-5DEF-4B7B84126E7A}"/>
                  </a:ext>
                </a:extLst>
              </p:cNvPr>
              <p:cNvSpPr/>
              <p:nvPr/>
            </p:nvSpPr>
            <p:spPr>
              <a:xfrm>
                <a:off x="3063027" y="885578"/>
                <a:ext cx="1412110" cy="1594494"/>
              </a:xfrm>
              <a:prstGeom prst="rect">
                <a:avLst/>
              </a:prstGeom>
              <a:noFill/>
              <a:ln w="508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159DB7-5E91-4C19-DCEB-78E695D2CB52}"/>
                </a:ext>
              </a:extLst>
            </p:cNvPr>
            <p:cNvSpPr txBox="1"/>
            <p:nvPr/>
          </p:nvSpPr>
          <p:spPr>
            <a:xfrm>
              <a:off x="2241182" y="852103"/>
              <a:ext cx="123844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Global Climate models</a:t>
              </a:r>
            </a:p>
          </p:txBody>
        </p:sp>
      </p:grpSp>
      <p:sp>
        <p:nvSpPr>
          <p:cNvPr id="2" name="Google Shape;129;p22">
            <a:extLst>
              <a:ext uri="{FF2B5EF4-FFF2-40B4-BE49-F238E27FC236}">
                <a16:creationId xmlns:a16="http://schemas.microsoft.com/office/drawing/2014/main" id="{065A1F1F-B867-E29B-7DF6-C14D6CFB6981}"/>
              </a:ext>
            </a:extLst>
          </p:cNvPr>
          <p:cNvSpPr txBox="1">
            <a:spLocks/>
          </p:cNvSpPr>
          <p:nvPr/>
        </p:nvSpPr>
        <p:spPr>
          <a:xfrm>
            <a:off x="4648475" y="774254"/>
            <a:ext cx="5212200" cy="881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endParaRPr lang="en-GB" dirty="0"/>
          </a:p>
        </p:txBody>
      </p:sp>
      <p:sp>
        <p:nvSpPr>
          <p:cNvPr id="7" name="Google Shape;130;p22">
            <a:extLst>
              <a:ext uri="{FF2B5EF4-FFF2-40B4-BE49-F238E27FC236}">
                <a16:creationId xmlns:a16="http://schemas.microsoft.com/office/drawing/2014/main" id="{914755B2-6F7F-542C-0068-EEF7A39E21F2}"/>
              </a:ext>
            </a:extLst>
          </p:cNvPr>
          <p:cNvSpPr txBox="1">
            <a:spLocks/>
          </p:cNvSpPr>
          <p:nvPr/>
        </p:nvSpPr>
        <p:spPr>
          <a:xfrm>
            <a:off x="4705615" y="4037188"/>
            <a:ext cx="52122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20000"/>
          </a:bodyPr>
          <a:lstStyle/>
          <a:p>
            <a:pPr marL="127000" algn="l" rtl="0">
              <a:buClrTx/>
              <a:buSzPts val="1600"/>
              <a:buFontTx/>
            </a:pPr>
            <a:r>
              <a:rPr lang="en-GB" sz="1400">
                <a:solidFill>
                  <a:sysClr val="windowText" lastClr="000000"/>
                </a:solidFill>
                <a:latin typeface="Nunito" pitchFamily="2" charset="77"/>
              </a:rPr>
              <a:t>1. Roberts, C. D., et al., 2018b.​</a:t>
            </a:r>
          </a:p>
          <a:p>
            <a:pPr marL="127000" algn="l" rtl="0">
              <a:buClrTx/>
              <a:buSzPts val="1600"/>
              <a:buFontTx/>
            </a:pPr>
            <a:r>
              <a:rPr lang="en-GB" sz="1400">
                <a:solidFill>
                  <a:sysClr val="windowText" lastClr="000000"/>
                </a:solidFill>
                <a:latin typeface="Nunito" pitchFamily="2" charset="77"/>
              </a:rPr>
              <a:t>2. Moreno-Chamarro, E., et al., 2021.​</a:t>
            </a:r>
          </a:p>
          <a:p>
            <a:pPr marL="127000" algn="l" rtl="0">
              <a:buClrTx/>
              <a:buSzPts val="1600"/>
              <a:buFontTx/>
            </a:pPr>
            <a:r>
              <a:rPr lang="en-GB" sz="1400">
                <a:solidFill>
                  <a:sysClr val="windowText" lastClr="000000"/>
                </a:solidFill>
                <a:latin typeface="Nunito" pitchFamily="2" charset="77"/>
              </a:rPr>
              <a:t>3. Gutjahr, O., et al., 2019.</a:t>
            </a:r>
          </a:p>
          <a:p>
            <a:pPr marL="127000" algn="l" rtl="0">
              <a:buClrTx/>
              <a:buSzPts val="1600"/>
              <a:buFontTx/>
            </a:pPr>
            <a:r>
              <a:rPr lang="en-GB" sz="1400">
                <a:solidFill>
                  <a:sysClr val="windowText" lastClr="000000"/>
                </a:solidFill>
                <a:latin typeface="Nunito" pitchFamily="2" charset="77"/>
              </a:rPr>
              <a:t>4. Athanasiadis et al. 2022;</a:t>
            </a:r>
          </a:p>
          <a:p>
            <a:pPr marL="127000" algn="l" rtl="0">
              <a:buClrTx/>
              <a:buSzPts val="1600"/>
              <a:buFontTx/>
            </a:pPr>
            <a:r>
              <a:rPr lang="en-GB" sz="1400">
                <a:solidFill>
                  <a:sysClr val="windowText" lastClr="000000"/>
                </a:solidFill>
                <a:latin typeface="Nunito" pitchFamily="2" charset="77"/>
              </a:rPr>
              <a:t>5. Schiemann et al. 2020</a:t>
            </a:r>
            <a:endParaRPr lang="en-GB" sz="1400" dirty="0">
              <a:solidFill>
                <a:sysClr val="windowText" lastClr="000000"/>
              </a:solidFill>
              <a:latin typeface="Nunito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465039-AF15-4297-D3E1-689ABFAC17AE}"/>
              </a:ext>
            </a:extLst>
          </p:cNvPr>
          <p:cNvSpPr txBox="1"/>
          <p:nvPr/>
        </p:nvSpPr>
        <p:spPr>
          <a:xfrm>
            <a:off x="4611998" y="1052106"/>
            <a:ext cx="457200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6">
              <a:spcBef>
                <a:spcPts val="600"/>
              </a:spcBef>
              <a:buSzPts val="1600"/>
            </a:pPr>
            <a:r>
              <a:rPr lang="en-GB" sz="1800" b="1" dirty="0"/>
              <a:t>Impact of increasing model resolutions</a:t>
            </a:r>
            <a:endParaRPr lang="en-GB" dirty="0">
              <a:latin typeface="Nunito Medium" pitchFamily="2" charset="77"/>
            </a:endParaRPr>
          </a:p>
          <a:p>
            <a:pPr marL="285750" lvl="6" indent="-285750">
              <a:spcBef>
                <a:spcPts val="600"/>
              </a:spcBef>
              <a:buSzPts val="1600"/>
              <a:buFont typeface="Arial" panose="020B0604020202020204" pitchFamily="34" charset="0"/>
              <a:buChar char="•"/>
            </a:pPr>
            <a:r>
              <a:rPr lang="en-GB" dirty="0">
                <a:latin typeface="Nunito Medium" pitchFamily="2" charset="77"/>
              </a:rPr>
              <a:t>Reduction in North Atlantic, Arctic, and equatorial Pacific temperature biases, decrease in southern ocean warm biases [1]</a:t>
            </a:r>
          </a:p>
          <a:p>
            <a:pPr marL="285750" lvl="6" indent="-285750">
              <a:spcBef>
                <a:spcPts val="600"/>
              </a:spcBef>
              <a:buSzPts val="1600"/>
              <a:buFont typeface="Arial" panose="020B0604020202020204" pitchFamily="34" charset="0"/>
              <a:buChar char="•"/>
            </a:pPr>
            <a:r>
              <a:rPr lang="en-GB" dirty="0">
                <a:latin typeface="Nunito Medium" pitchFamily="2" charset="77"/>
              </a:rPr>
              <a:t>Improvements in Gulf Stream separation [1-3]</a:t>
            </a:r>
          </a:p>
          <a:p>
            <a:pPr marL="285750" lvl="6" indent="-285750">
              <a:spcBef>
                <a:spcPts val="600"/>
              </a:spcBef>
              <a:buSzPts val="1600"/>
              <a:buFont typeface="Arial" panose="020B0604020202020204" pitchFamily="34" charset="0"/>
              <a:buChar char="•"/>
            </a:pPr>
            <a:r>
              <a:rPr lang="en-GB" dirty="0">
                <a:latin typeface="Nunito Medium" pitchFamily="2" charset="77"/>
              </a:rPr>
              <a:t>Increase in precipitation extremes [2]</a:t>
            </a:r>
          </a:p>
          <a:p>
            <a:pPr marL="285750" lvl="6" indent="-285750">
              <a:spcBef>
                <a:spcPts val="600"/>
              </a:spcBef>
              <a:buSzPts val="1600"/>
              <a:buFont typeface="Arial" panose="020B0604020202020204" pitchFamily="34" charset="0"/>
              <a:buChar char="•"/>
            </a:pPr>
            <a:r>
              <a:rPr lang="en-GB" dirty="0">
                <a:latin typeface="Nunito Medium" pitchFamily="2" charset="77"/>
              </a:rPr>
              <a:t>Improvements blocking and for the realism of the jet’s </a:t>
            </a:r>
            <a:r>
              <a:rPr lang="en-GB" dirty="0" err="1">
                <a:latin typeface="Nunito Medium" pitchFamily="2" charset="77"/>
              </a:rPr>
              <a:t>trimodality</a:t>
            </a:r>
            <a:r>
              <a:rPr lang="en-GB" dirty="0">
                <a:latin typeface="Nunito Medium" pitchFamily="2" charset="77"/>
              </a:rPr>
              <a:t> [4-5]</a:t>
            </a:r>
          </a:p>
        </p:txBody>
      </p:sp>
      <p:sp>
        <p:nvSpPr>
          <p:cNvPr id="30" name="Google Shape;121;p21">
            <a:extLst>
              <a:ext uri="{FF2B5EF4-FFF2-40B4-BE49-F238E27FC236}">
                <a16:creationId xmlns:a16="http://schemas.microsoft.com/office/drawing/2014/main" id="{ED607C7A-DF5E-82DF-EA8C-FF33493BDA4C}"/>
              </a:ext>
            </a:extLst>
          </p:cNvPr>
          <p:cNvSpPr txBox="1">
            <a:spLocks/>
          </p:cNvSpPr>
          <p:nvPr/>
        </p:nvSpPr>
        <p:spPr>
          <a:xfrm>
            <a:off x="153889" y="-35570"/>
            <a:ext cx="7853289" cy="9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 Rounded"/>
              <a:buNone/>
              <a:defRPr sz="2600" b="1" i="0" u="none" strike="noStrike" cap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2"/>
              </a:buClr>
              <a:buSzPct val="42307"/>
              <a:buFont typeface="Arial"/>
              <a:buNone/>
            </a:pP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</a:rPr>
              <a:t>Extratropical Cyclones (ETCs) are important drivers of midlatitude weather and extremes</a:t>
            </a:r>
          </a:p>
        </p:txBody>
      </p:sp>
    </p:spTree>
    <p:extLst>
      <p:ext uri="{BB962C8B-B14F-4D97-AF65-F5344CB8AC3E}">
        <p14:creationId xmlns:p14="http://schemas.microsoft.com/office/powerpoint/2010/main" val="3468540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>
          <a:extLst>
            <a:ext uri="{FF2B5EF4-FFF2-40B4-BE49-F238E27FC236}">
              <a16:creationId xmlns:a16="http://schemas.microsoft.com/office/drawing/2014/main" id="{DEDD9530-D0D8-CC99-90DC-DA88B7B5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>
            <a:extLst>
              <a:ext uri="{FF2B5EF4-FFF2-40B4-BE49-F238E27FC236}">
                <a16:creationId xmlns:a16="http://schemas.microsoft.com/office/drawing/2014/main" id="{26FADDD7-734A-BD49-CF66-5A912DE504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3192" y="193271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Existing simulation protocols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1C96CCA-FEFE-8AFA-C968-C217A70FE91B}"/>
              </a:ext>
            </a:extLst>
          </p:cNvPr>
          <p:cNvSpPr txBox="1">
            <a:spLocks/>
          </p:cNvSpPr>
          <p:nvPr/>
        </p:nvSpPr>
        <p:spPr>
          <a:xfrm>
            <a:off x="252000" y="789908"/>
            <a:ext cx="8640000" cy="3060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latin typeface="Nunito Medium" pitchFamily="2" charset="77"/>
              </a:rPr>
              <a:t>Within Coupled Model Intercomparison Project (CMIP)</a:t>
            </a:r>
          </a:p>
          <a:p>
            <a:pPr marL="285750" lvl="1" indent="-285750">
              <a:buFontTx/>
              <a:buChar char="-"/>
            </a:pPr>
            <a:r>
              <a:rPr lang="en-GB" b="1" dirty="0">
                <a:solidFill>
                  <a:schemeClr val="tx1">
                    <a:lumMod val="75000"/>
                  </a:schemeClr>
                </a:solidFill>
                <a:latin typeface="Nunito" pitchFamily="2" charset="77"/>
              </a:rPr>
              <a:t>Standard DECK (e.g. </a:t>
            </a:r>
            <a:r>
              <a:rPr lang="en-GB" b="1" dirty="0" err="1">
                <a:solidFill>
                  <a:schemeClr val="tx1">
                    <a:lumMod val="75000"/>
                  </a:schemeClr>
                </a:solidFill>
                <a:latin typeface="Nunito" pitchFamily="2" charset="77"/>
              </a:rPr>
              <a:t>piSpinup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  <a:latin typeface="Nunito" pitchFamily="2" charset="77"/>
              </a:rPr>
              <a:t>, </a:t>
            </a:r>
            <a:r>
              <a:rPr lang="en-GB" b="1" dirty="0" err="1">
                <a:solidFill>
                  <a:schemeClr val="tx1">
                    <a:lumMod val="75000"/>
                  </a:schemeClr>
                </a:solidFill>
                <a:latin typeface="Nunito" pitchFamily="2" charset="77"/>
              </a:rPr>
              <a:t>piControl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  <a:latin typeface="Nunito" pitchFamily="2" charset="77"/>
              </a:rPr>
              <a:t>, historical, future scenarios 2014-2100) – coupled</a:t>
            </a:r>
          </a:p>
          <a:p>
            <a:pPr marL="285750" lvl="1" indent="-285750">
              <a:buFontTx/>
              <a:buChar char="-"/>
            </a:pPr>
            <a:r>
              <a:rPr lang="en-GB" b="1" dirty="0" err="1">
                <a:solidFill>
                  <a:srgbClr val="C00000"/>
                </a:solidFill>
                <a:latin typeface="Nunito" pitchFamily="2" charset="77"/>
              </a:rPr>
              <a:t>HighResMIP</a:t>
            </a:r>
            <a:r>
              <a:rPr lang="en-GB" b="1" dirty="0">
                <a:solidFill>
                  <a:srgbClr val="C00000"/>
                </a:solidFill>
                <a:latin typeface="Nunito" pitchFamily="2" charset="77"/>
              </a:rPr>
              <a:t> (e.g. spinup-1950, control-1950, historical, future scenarios 2023-2100) </a:t>
            </a:r>
            <a:r>
              <a:rPr lang="en-GB" b="1" baseline="30000" dirty="0">
                <a:solidFill>
                  <a:srgbClr val="C00000"/>
                </a:solidFill>
                <a:latin typeface="Nunito" pitchFamily="2" charset="77"/>
              </a:rPr>
              <a:t>[1,2]</a:t>
            </a:r>
          </a:p>
          <a:p>
            <a:pPr marL="285750" lvl="1" indent="-285750">
              <a:buFontTx/>
              <a:buChar char="-"/>
            </a:pPr>
            <a:r>
              <a:rPr lang="en-GB" dirty="0">
                <a:latin typeface="Nunito Medium" pitchFamily="2" charset="77"/>
              </a:rPr>
              <a:t>AMIP atmosphere-only</a:t>
            </a:r>
          </a:p>
          <a:p>
            <a:pPr lvl="1"/>
            <a:endParaRPr lang="en-GB" dirty="0">
              <a:latin typeface="Nunito Medium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205D67-FA03-49E1-0381-F3E8AEAB5FD5}"/>
              </a:ext>
            </a:extLst>
          </p:cNvPr>
          <p:cNvSpPr txBox="1"/>
          <p:nvPr/>
        </p:nvSpPr>
        <p:spPr>
          <a:xfrm>
            <a:off x="-3906" y="4681835"/>
            <a:ext cx="4575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GB" sz="1200" b="0" i="0" dirty="0" err="1">
                <a:effectLst/>
                <a:latin typeface="Nunito" pitchFamily="2" charset="77"/>
              </a:rPr>
              <a:t>Haarsma</a:t>
            </a:r>
            <a:r>
              <a:rPr lang="en-GB" sz="1200" b="0" i="0" dirty="0">
                <a:effectLst/>
                <a:latin typeface="Nunito" pitchFamily="2" charset="77"/>
              </a:rPr>
              <a:t> et al., 2016</a:t>
            </a:r>
          </a:p>
          <a:p>
            <a:pPr marL="228600" indent="-228600">
              <a:buAutoNum type="arabicPeriod"/>
            </a:pPr>
            <a:r>
              <a:rPr lang="en-GB" sz="1200" dirty="0">
                <a:latin typeface="Nunito" pitchFamily="2" charset="77"/>
              </a:rPr>
              <a:t>Roberts et al., 2025</a:t>
            </a:r>
            <a:endParaRPr lang="en-US" sz="1200" dirty="0"/>
          </a:p>
        </p:txBody>
      </p:sp>
      <p:pic>
        <p:nvPicPr>
          <p:cNvPr id="16" name="Content Placeholder 4" descr="A graph with text and numbers&#10;&#10;AI-generated content may be incorrect.">
            <a:extLst>
              <a:ext uri="{FF2B5EF4-FFF2-40B4-BE49-F238E27FC236}">
                <a16:creationId xmlns:a16="http://schemas.microsoft.com/office/drawing/2014/main" id="{B349EE0C-AB7C-7611-ABF3-6A3BB3605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/>
          <a:stretch/>
        </p:blipFill>
        <p:spPr>
          <a:xfrm>
            <a:off x="-3906" y="2571751"/>
            <a:ext cx="4324439" cy="1454308"/>
          </a:xfrm>
          <a:prstGeom prst="rect">
            <a:avLst/>
          </a:prstGeom>
        </p:spPr>
      </p:pic>
      <p:pic>
        <p:nvPicPr>
          <p:cNvPr id="2" name="Picture 2" descr="HighResMIP protocol | HRCM">
            <a:extLst>
              <a:ext uri="{FF2B5EF4-FFF2-40B4-BE49-F238E27FC236}">
                <a16:creationId xmlns:a16="http://schemas.microsoft.com/office/drawing/2014/main" id="{8260653B-E496-9C5B-B648-F56E8AF37F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" t="41556" r="6892" b="3281"/>
          <a:stretch/>
        </p:blipFill>
        <p:spPr bwMode="auto">
          <a:xfrm>
            <a:off x="4320533" y="2571750"/>
            <a:ext cx="4823467" cy="165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DE428F-4167-C25D-E77D-13D1AA41BE95}"/>
              </a:ext>
            </a:extLst>
          </p:cNvPr>
          <p:cNvSpPr txBox="1"/>
          <p:nvPr/>
        </p:nvSpPr>
        <p:spPr>
          <a:xfrm>
            <a:off x="1722034" y="2207580"/>
            <a:ext cx="1124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</a:schemeClr>
                </a:solidFill>
              </a:rPr>
              <a:t>CMIP6 DECK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77D2E7-1C5B-C247-4EF4-AD5896A15913}"/>
              </a:ext>
            </a:extLst>
          </p:cNvPr>
          <p:cNvSpPr txBox="1"/>
          <p:nvPr/>
        </p:nvSpPr>
        <p:spPr>
          <a:xfrm>
            <a:off x="6170253" y="2207580"/>
            <a:ext cx="1595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CMIP6 HighResMIP</a:t>
            </a:r>
          </a:p>
        </p:txBody>
      </p:sp>
    </p:spTree>
    <p:extLst>
      <p:ext uri="{BB962C8B-B14F-4D97-AF65-F5344CB8AC3E}">
        <p14:creationId xmlns:p14="http://schemas.microsoft.com/office/powerpoint/2010/main" val="644873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393192" y="193271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Storm track density climatology (1980-2014): </a:t>
            </a:r>
            <a:r>
              <a:rPr lang="en-GB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CMIP6</a:t>
            </a:r>
            <a:endParaRPr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E5A8D7-5A3E-AE6A-DB90-6E31D5130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083" y="3468027"/>
            <a:ext cx="3117850" cy="4912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91DE3F-2E19-0AFA-B7B7-F65C458A0507}"/>
              </a:ext>
            </a:extLst>
          </p:cNvPr>
          <p:cNvSpPr txBox="1"/>
          <p:nvPr/>
        </p:nvSpPr>
        <p:spPr>
          <a:xfrm>
            <a:off x="7241449" y="3454847"/>
            <a:ext cx="182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latin typeface="Nunito" pitchFamily="2" charset="77"/>
              </a:rPr>
              <a:t>Preistley</a:t>
            </a:r>
            <a:r>
              <a:rPr lang="en-US" sz="1100" b="1" dirty="0">
                <a:latin typeface="Nunito" pitchFamily="2" charset="77"/>
              </a:rPr>
              <a:t> et al. 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B9AEE5-4A0B-174D-2D95-033E92055BAF}"/>
              </a:ext>
            </a:extLst>
          </p:cNvPr>
          <p:cNvSpPr txBox="1"/>
          <p:nvPr/>
        </p:nvSpPr>
        <p:spPr>
          <a:xfrm>
            <a:off x="1324530" y="895788"/>
            <a:ext cx="1069848" cy="320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Nunito" pitchFamily="2" charset="77"/>
              </a:rPr>
              <a:t>ERA-5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6B7D8-369C-1909-C513-176C6080286E}"/>
              </a:ext>
            </a:extLst>
          </p:cNvPr>
          <p:cNvSpPr txBox="1"/>
          <p:nvPr/>
        </p:nvSpPr>
        <p:spPr>
          <a:xfrm>
            <a:off x="3620893" y="893901"/>
            <a:ext cx="159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Nunito" pitchFamily="2" charset="77"/>
              </a:rPr>
              <a:t>CMIP6_LR - 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DE283D-3745-E659-FADA-B94ABEE3AD8F}"/>
              </a:ext>
            </a:extLst>
          </p:cNvPr>
          <p:cNvSpPr txBox="1"/>
          <p:nvPr/>
        </p:nvSpPr>
        <p:spPr>
          <a:xfrm>
            <a:off x="6060767" y="909531"/>
            <a:ext cx="1727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Nunito" pitchFamily="2" charset="77"/>
              </a:rPr>
              <a:t>CMIP6_HR - ERA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30A81A-1288-1E41-2093-172C58FE7A3A}"/>
              </a:ext>
            </a:extLst>
          </p:cNvPr>
          <p:cNvSpPr txBox="1"/>
          <p:nvPr/>
        </p:nvSpPr>
        <p:spPr>
          <a:xfrm>
            <a:off x="574675" y="4249599"/>
            <a:ext cx="62792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Nunito" pitchFamily="2" charset="77"/>
              </a:rPr>
              <a:t>Track densities, </a:t>
            </a:r>
            <a:r>
              <a:rPr lang="en-GB" dirty="0">
                <a:latin typeface="Nunito" pitchFamily="2" charset="77"/>
              </a:rPr>
              <a:t>defined as the number of individual cyclone tracks in 6</a:t>
            </a:r>
            <a:r>
              <a:rPr lang="en-GB" baseline="30000" dirty="0">
                <a:latin typeface="Nunito" pitchFamily="2" charset="77"/>
              </a:rPr>
              <a:t>o</a:t>
            </a:r>
            <a:r>
              <a:rPr lang="en-GB" dirty="0">
                <a:latin typeface="Nunito" pitchFamily="2" charset="77"/>
              </a:rPr>
              <a:t>x6</a:t>
            </a:r>
            <a:r>
              <a:rPr lang="en-GB" baseline="30000" dirty="0">
                <a:latin typeface="Nunito" pitchFamily="2" charset="77"/>
              </a:rPr>
              <a:t>o</a:t>
            </a:r>
            <a:r>
              <a:rPr lang="en-GB" dirty="0">
                <a:latin typeface="Nunito" pitchFamily="2" charset="77"/>
              </a:rPr>
              <a:t> spherical cap, in </a:t>
            </a:r>
            <a:r>
              <a:rPr lang="en-GB" b="1" dirty="0">
                <a:latin typeface="Nunito" pitchFamily="2" charset="77"/>
              </a:rPr>
              <a:t>North Hemisphere (DJF) </a:t>
            </a:r>
            <a:r>
              <a:rPr lang="en-GB" dirty="0">
                <a:latin typeface="Nunito" pitchFamily="2" charset="77"/>
              </a:rPr>
              <a:t>using 850 </a:t>
            </a:r>
            <a:r>
              <a:rPr lang="en-GB" dirty="0" err="1">
                <a:latin typeface="Nunito" pitchFamily="2" charset="77"/>
              </a:rPr>
              <a:t>hPa</a:t>
            </a:r>
            <a:r>
              <a:rPr lang="en-GB" dirty="0">
                <a:latin typeface="Nunito" pitchFamily="2" charset="77"/>
              </a:rPr>
              <a:t> vorticity</a:t>
            </a:r>
          </a:p>
          <a:p>
            <a:endParaRPr lang="en-US" b="1" dirty="0">
              <a:latin typeface="Nunito" pitchFamily="2" charset="77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0B965E-4C1B-1EE3-272A-B4A2AC5688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2"/>
          <a:stretch/>
        </p:blipFill>
        <p:spPr>
          <a:xfrm>
            <a:off x="5853380" y="1276858"/>
            <a:ext cx="2141925" cy="21284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641D21-D84D-0A51-00B2-97E51E0CD5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938"/>
          <a:stretch/>
        </p:blipFill>
        <p:spPr>
          <a:xfrm>
            <a:off x="3321464" y="1272443"/>
            <a:ext cx="2197123" cy="2131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682A86-FDB5-C20A-173D-12CBB82A56D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9675"/>
          <a:stretch/>
        </p:blipFill>
        <p:spPr>
          <a:xfrm>
            <a:off x="231947" y="1130687"/>
            <a:ext cx="528570" cy="23373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D7BBDB-869D-4E17-BFFE-EDB1A1B264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493" y="1272442"/>
            <a:ext cx="2121503" cy="21215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>
          <a:extLst>
            <a:ext uri="{FF2B5EF4-FFF2-40B4-BE49-F238E27FC236}">
              <a16:creationId xmlns:a16="http://schemas.microsoft.com/office/drawing/2014/main" id="{A77ABE0A-0F94-B798-1147-203E2D45A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>
            <a:extLst>
              <a:ext uri="{FF2B5EF4-FFF2-40B4-BE49-F238E27FC236}">
                <a16:creationId xmlns:a16="http://schemas.microsoft.com/office/drawing/2014/main" id="{CFE608AC-9EF6-A708-D4E8-3A6682B517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3149" y="166656"/>
            <a:ext cx="7852884" cy="57449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Storm track density climatology (1980-2014): </a:t>
            </a:r>
            <a:r>
              <a:rPr lang="en-GB" dirty="0" err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HighResMIP</a:t>
            </a:r>
            <a:endParaRPr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0F843-CD48-2012-5E40-5ACA4BF5C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37" y="1278575"/>
            <a:ext cx="2254435" cy="2126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DFB288-5137-C642-87DA-A65C3B054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235" y="3468027"/>
            <a:ext cx="1980438" cy="3968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CA42F1-FB0B-3BCF-36EC-4F65A98AB4A1}"/>
              </a:ext>
            </a:extLst>
          </p:cNvPr>
          <p:cNvSpPr txBox="1"/>
          <p:nvPr/>
        </p:nvSpPr>
        <p:spPr>
          <a:xfrm>
            <a:off x="1324530" y="895788"/>
            <a:ext cx="1069848" cy="320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Nunito" pitchFamily="2" charset="77"/>
              </a:rPr>
              <a:t>ERA-5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41D80-6214-1077-5953-D83B0303D30A}"/>
              </a:ext>
            </a:extLst>
          </p:cNvPr>
          <p:cNvSpPr txBox="1"/>
          <p:nvPr/>
        </p:nvSpPr>
        <p:spPr>
          <a:xfrm>
            <a:off x="3544532" y="908051"/>
            <a:ext cx="1676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Nunito" pitchFamily="2" charset="77"/>
              </a:rPr>
              <a:t>HighResMIP-LR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815905-E3C2-3225-0DD6-D6454C947D5F}"/>
              </a:ext>
            </a:extLst>
          </p:cNvPr>
          <p:cNvSpPr txBox="1"/>
          <p:nvPr/>
        </p:nvSpPr>
        <p:spPr>
          <a:xfrm>
            <a:off x="6078757" y="901919"/>
            <a:ext cx="1773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Nunito" pitchFamily="2" charset="77"/>
              </a:rPr>
              <a:t>HighResMIP-HR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5F5CC3-9BF2-FC45-EE39-398A3E69D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655" y="1308027"/>
            <a:ext cx="2263164" cy="216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2EE486-345C-147C-31F8-E92A13E3E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01" y="1278575"/>
            <a:ext cx="2394924" cy="216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E0A6B8-5FC6-FB3A-F527-9A5A4EAFE3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5642" y="3468027"/>
            <a:ext cx="2653524" cy="4866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9EA889-05D4-CD0B-72EE-A1901110F7F5}"/>
              </a:ext>
            </a:extLst>
          </p:cNvPr>
          <p:cNvSpPr txBox="1"/>
          <p:nvPr/>
        </p:nvSpPr>
        <p:spPr>
          <a:xfrm>
            <a:off x="574675" y="4249599"/>
            <a:ext cx="62792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Nunito" pitchFamily="2" charset="77"/>
              </a:rPr>
              <a:t>Track densities, </a:t>
            </a:r>
            <a:r>
              <a:rPr lang="en-GB" dirty="0">
                <a:latin typeface="Nunito" pitchFamily="2" charset="77"/>
              </a:rPr>
              <a:t>defined as the number of individual cyclone tracks in 6</a:t>
            </a:r>
            <a:r>
              <a:rPr lang="en-GB" baseline="30000" dirty="0">
                <a:latin typeface="Nunito" pitchFamily="2" charset="77"/>
              </a:rPr>
              <a:t>o</a:t>
            </a:r>
            <a:r>
              <a:rPr lang="en-GB" dirty="0">
                <a:latin typeface="Nunito" pitchFamily="2" charset="77"/>
              </a:rPr>
              <a:t>x6</a:t>
            </a:r>
            <a:r>
              <a:rPr lang="en-GB" baseline="30000" dirty="0">
                <a:latin typeface="Nunito" pitchFamily="2" charset="77"/>
              </a:rPr>
              <a:t>o</a:t>
            </a:r>
            <a:r>
              <a:rPr lang="en-GB" dirty="0">
                <a:latin typeface="Nunito" pitchFamily="2" charset="77"/>
              </a:rPr>
              <a:t> spherical cap, in </a:t>
            </a:r>
            <a:r>
              <a:rPr lang="en-GB" b="1" dirty="0">
                <a:latin typeface="Nunito" pitchFamily="2" charset="77"/>
              </a:rPr>
              <a:t>North Hemisphere (DJF) </a:t>
            </a:r>
            <a:r>
              <a:rPr lang="en-GB" dirty="0">
                <a:latin typeface="Nunito" pitchFamily="2" charset="77"/>
              </a:rPr>
              <a:t>using 850 </a:t>
            </a:r>
            <a:r>
              <a:rPr lang="en-GB" dirty="0" err="1">
                <a:latin typeface="Nunito" pitchFamily="2" charset="77"/>
              </a:rPr>
              <a:t>hPa</a:t>
            </a:r>
            <a:r>
              <a:rPr lang="en-GB" dirty="0">
                <a:latin typeface="Nunito" pitchFamily="2" charset="77"/>
              </a:rPr>
              <a:t> vorticity</a:t>
            </a:r>
          </a:p>
          <a:p>
            <a:endParaRPr lang="en-US" b="1" dirty="0">
              <a:latin typeface="Nunit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01863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6B4CAE2-6C96-151E-BBDD-AE86D5A5A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628" y="2934752"/>
            <a:ext cx="3908193" cy="2163666"/>
          </a:xfrm>
          <a:prstGeom prst="rect">
            <a:avLst/>
          </a:prstGeom>
        </p:spPr>
      </p:pic>
      <p:sp>
        <p:nvSpPr>
          <p:cNvPr id="14" name="Google Shape;179;p29">
            <a:extLst>
              <a:ext uri="{FF2B5EF4-FFF2-40B4-BE49-F238E27FC236}">
                <a16:creationId xmlns:a16="http://schemas.microsoft.com/office/drawing/2014/main" id="{7EED469A-4DD0-CC50-1BDA-B3EF3AC90073}"/>
              </a:ext>
            </a:extLst>
          </p:cNvPr>
          <p:cNvSpPr txBox="1">
            <a:spLocks/>
          </p:cNvSpPr>
          <p:nvPr/>
        </p:nvSpPr>
        <p:spPr>
          <a:xfrm>
            <a:off x="206131" y="244368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1" dirty="0">
                <a:solidFill>
                  <a:schemeClr val="tx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European Eddy-Rich Earth System Models (EERIE) </a:t>
            </a:r>
          </a:p>
        </p:txBody>
      </p:sp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15EA0495-E3CA-DBDD-55BD-003BE36A9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31" y="3030743"/>
            <a:ext cx="4540373" cy="19716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49FE40-3F27-C74E-2A16-DC72795AC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131" y="833295"/>
            <a:ext cx="3737475" cy="203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93158D-4F78-BAC0-5DA5-52C20CFB03DB}"/>
              </a:ext>
            </a:extLst>
          </p:cNvPr>
          <p:cNvSpPr txBox="1"/>
          <p:nvPr/>
        </p:nvSpPr>
        <p:spPr>
          <a:xfrm>
            <a:off x="4061255" y="833295"/>
            <a:ext cx="47779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Nunito" pitchFamily="2" charset="77"/>
              </a:rPr>
              <a:t>A new generation of coupled GCMs using HIGHRESMIP protocol (except HadGEM3)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Nunito" pitchFamily="2" charset="77"/>
              </a:rPr>
              <a:t>Explicitly </a:t>
            </a:r>
            <a:r>
              <a:rPr lang="en-US" sz="1200" b="1" dirty="0">
                <a:latin typeface="Nunito" pitchFamily="2" charset="77"/>
              </a:rPr>
              <a:t>resolves ocean mesoscale features </a:t>
            </a:r>
            <a:r>
              <a:rPr lang="en-US" sz="1200" dirty="0">
                <a:latin typeface="Nunito" pitchFamily="2" charset="77"/>
              </a:rPr>
              <a:t>such as fronts, eddies, and other meandering filaments are predominantly found near the WBC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Nunito" pitchFamily="2" charset="77"/>
              </a:rPr>
              <a:t>Strong SST gradients contribute to an increased, low-level baroclinicity, anchoring the ETC tracks to these regions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Nunito" pitchFamily="2" charset="77"/>
              </a:rPr>
              <a:t>Ocean resolutions ~ 1/12</a:t>
            </a:r>
            <a:r>
              <a:rPr lang="en-US" sz="1200" baseline="30000" dirty="0">
                <a:latin typeface="Nunito" pitchFamily="2" charset="77"/>
              </a:rPr>
              <a:t>o</a:t>
            </a:r>
            <a:r>
              <a:rPr lang="en-US" sz="1200" dirty="0">
                <a:latin typeface="Nunito" pitchFamily="2" charset="77"/>
              </a:rPr>
              <a:t> , atmospheric resolutions ~ 10 km</a:t>
            </a:r>
          </a:p>
          <a:p>
            <a:pPr marL="285750" indent="-285750">
              <a:buFontTx/>
              <a:buChar char="-"/>
            </a:pP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420692" y="185351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Storm track density climatology (1980-2014): </a:t>
            </a:r>
            <a:r>
              <a:rPr lang="en-GB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EERIE</a:t>
            </a:r>
            <a:endParaRPr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0D267E2-739F-D53E-CB1B-66E1028DA6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04" r="50000"/>
          <a:stretch/>
        </p:blipFill>
        <p:spPr bwMode="auto">
          <a:xfrm>
            <a:off x="4282031" y="1092311"/>
            <a:ext cx="4053635" cy="395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ED92ECA-04B3-ABE2-2525-EA09390D0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40" b="66396"/>
          <a:stretch/>
        </p:blipFill>
        <p:spPr bwMode="auto">
          <a:xfrm>
            <a:off x="2178350" y="3068362"/>
            <a:ext cx="2015142" cy="197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238AD13-92CB-3263-FE5C-3DF289C7A5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63"/>
          <a:stretch/>
        </p:blipFill>
        <p:spPr bwMode="auto">
          <a:xfrm>
            <a:off x="8424205" y="1210314"/>
            <a:ext cx="429398" cy="360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FCA23A-FD23-2685-A720-047684AC4488}"/>
              </a:ext>
            </a:extLst>
          </p:cNvPr>
          <p:cNvSpPr txBox="1"/>
          <p:nvPr/>
        </p:nvSpPr>
        <p:spPr>
          <a:xfrm>
            <a:off x="409831" y="1052865"/>
            <a:ext cx="37008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Nunito Medium" pitchFamily="2" charset="77"/>
              </a:rPr>
              <a:t>ETCs tracked using feature-tracking </a:t>
            </a:r>
            <a:r>
              <a:rPr lang="en-US" sz="1400" dirty="0">
                <a:latin typeface="Nunito Medium" pitchFamily="2" charset="77"/>
                <a:ea typeface="Roboto" panose="02000000000000000000" pitchFamily="2" charset="0"/>
              </a:rPr>
              <a:t>algorithm of Ullrich et al. 2021 </a:t>
            </a:r>
            <a:r>
              <a:rPr lang="en-US" sz="1400" dirty="0">
                <a:solidFill>
                  <a:srgbClr val="930301"/>
                </a:solidFill>
                <a:latin typeface="Nunito Medium" pitchFamily="2" charset="77"/>
                <a:ea typeface="Roboto" panose="02000000000000000000" pitchFamily="2" charset="0"/>
              </a:rPr>
              <a:t>(</a:t>
            </a:r>
            <a:r>
              <a:rPr lang="en-US" sz="1400" dirty="0" err="1">
                <a:solidFill>
                  <a:srgbClr val="930301"/>
                </a:solidFill>
                <a:latin typeface="Nunito Medium" pitchFamily="2" charset="77"/>
                <a:ea typeface="Roboto" panose="02000000000000000000" pitchFamily="2" charset="0"/>
              </a:rPr>
              <a:t>TempestExtremes</a:t>
            </a:r>
            <a:r>
              <a:rPr lang="en-US" sz="1400" dirty="0">
                <a:solidFill>
                  <a:srgbClr val="930301"/>
                </a:solidFill>
                <a:latin typeface="Nunito Medium" pitchFamily="2" charset="77"/>
                <a:ea typeface="Roboto" panose="02000000000000000000" pitchFamily="2" charset="0"/>
              </a:rPr>
              <a:t>)</a:t>
            </a:r>
          </a:p>
          <a:p>
            <a:endParaRPr lang="en-US" dirty="0">
              <a:solidFill>
                <a:srgbClr val="930301"/>
              </a:solidFill>
              <a:latin typeface="Nunito Medium" pitchFamily="2" charset="77"/>
              <a:ea typeface="Roboto" panose="02000000000000000000" pitchFamily="2" charset="0"/>
            </a:endParaRPr>
          </a:p>
          <a:p>
            <a:r>
              <a:rPr lang="en-US" dirty="0">
                <a:latin typeface="Nunito Medium" pitchFamily="2" charset="77"/>
                <a:ea typeface="Roboto" panose="02000000000000000000" pitchFamily="2" charset="0"/>
              </a:rPr>
              <a:t>C</a:t>
            </a:r>
            <a:r>
              <a:rPr lang="en-US" sz="1400" dirty="0">
                <a:latin typeface="Nunito Medium" pitchFamily="2" charset="77"/>
                <a:ea typeface="Roboto" panose="02000000000000000000" pitchFamily="2" charset="0"/>
              </a:rPr>
              <a:t>andidate cyclonic storms are identified using sea-level pressure minima, which must be enclosed by a closed contour of 200 Pa within 6.0</a:t>
            </a:r>
            <a:r>
              <a:rPr lang="en-US" sz="1400" baseline="30000" dirty="0">
                <a:latin typeface="Nunito Medium" pitchFamily="2" charset="77"/>
                <a:ea typeface="Roboto" panose="02000000000000000000" pitchFamily="2" charset="0"/>
              </a:rPr>
              <a:t>o</a:t>
            </a:r>
            <a:r>
              <a:rPr lang="en-US" sz="1400" dirty="0">
                <a:latin typeface="Nunito Medium" pitchFamily="2" charset="77"/>
                <a:ea typeface="Roboto" panose="02000000000000000000" pitchFamily="2" charset="0"/>
              </a:rPr>
              <a:t> of cyclone center.</a:t>
            </a:r>
            <a:endParaRPr lang="en-US" dirty="0">
              <a:latin typeface="Nunito Medium" pitchFamily="2" charset="7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383060" y="250298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Mean characteristics of simulated ETCs in North Atlantic</a:t>
            </a:r>
            <a:endParaRPr dirty="0">
              <a:solidFill>
                <a:schemeClr val="tx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26E104F9-A826-A737-3134-2679EF7A95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/>
        </p:blipFill>
        <p:spPr>
          <a:xfrm>
            <a:off x="293272" y="972063"/>
            <a:ext cx="4278728" cy="353802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E1F6905-799D-1F23-3C5C-EFE05B8366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62" t="76391" r="46165" b="11515"/>
          <a:stretch/>
        </p:blipFill>
        <p:spPr>
          <a:xfrm>
            <a:off x="642551" y="4590525"/>
            <a:ext cx="2829439" cy="50251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780863B-6A90-65BE-3E14-416C40FE6A80}"/>
              </a:ext>
            </a:extLst>
          </p:cNvPr>
          <p:cNvSpPr txBox="1"/>
          <p:nvPr/>
        </p:nvSpPr>
        <p:spPr>
          <a:xfrm>
            <a:off x="3922050" y="891621"/>
            <a:ext cx="649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</a:rPr>
              <a:t>P</a:t>
            </a:r>
            <a:r>
              <a:rPr lang="en-US" b="1" baseline="-25000" dirty="0">
                <a:solidFill>
                  <a:srgbClr val="C00000"/>
                </a:solidFill>
              </a:rPr>
              <a:t>MIN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883F1D6-A7A0-79BF-64DE-B5836014CB50}"/>
              </a:ext>
            </a:extLst>
          </p:cNvPr>
          <p:cNvSpPr txBox="1"/>
          <p:nvPr/>
        </p:nvSpPr>
        <p:spPr>
          <a:xfrm>
            <a:off x="3922051" y="2741073"/>
            <a:ext cx="649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</a:rPr>
              <a:t>V</a:t>
            </a:r>
            <a:r>
              <a:rPr lang="en-US" b="1" baseline="-25000" dirty="0">
                <a:solidFill>
                  <a:srgbClr val="C00000"/>
                </a:solidFill>
              </a:rPr>
              <a:t>MAX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5FA3A11-B8FF-9089-6B98-AF02FDFF9C36}"/>
              </a:ext>
            </a:extLst>
          </p:cNvPr>
          <p:cNvSpPr txBox="1"/>
          <p:nvPr/>
        </p:nvSpPr>
        <p:spPr>
          <a:xfrm>
            <a:off x="4860324" y="1986974"/>
            <a:ext cx="39294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unito" pitchFamily="2" charset="77"/>
              </a:rPr>
              <a:t>All models perform reasonably well in representing the mean ETC intensities, except HadGEM3 which simulates weaker storms and could be due to lower resolutions.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>
          <a:extLst>
            <a:ext uri="{FF2B5EF4-FFF2-40B4-BE49-F238E27FC236}">
              <a16:creationId xmlns:a16="http://schemas.microsoft.com/office/drawing/2014/main" id="{E97B4A9A-DDB6-672A-371B-09F09E0DF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DE2B2D86-9045-6A17-2C58-E0530708DB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000"/>
          <a:stretch/>
        </p:blipFill>
        <p:spPr>
          <a:xfrm>
            <a:off x="383060" y="972062"/>
            <a:ext cx="4278728" cy="3538021"/>
          </a:xfrm>
          <a:prstGeom prst="rect">
            <a:avLst/>
          </a:prstGeom>
        </p:spPr>
      </p:pic>
      <p:sp>
        <p:nvSpPr>
          <p:cNvPr id="179" name="Google Shape;179;p29">
            <a:extLst>
              <a:ext uri="{FF2B5EF4-FFF2-40B4-BE49-F238E27FC236}">
                <a16:creationId xmlns:a16="http://schemas.microsoft.com/office/drawing/2014/main" id="{49B8A29B-D7FE-538B-6928-A8C91D56AE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3060" y="250298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Mean characteristics of simulated ETCs in North Atlantic</a:t>
            </a:r>
            <a:endParaRPr dirty="0">
              <a:solidFill>
                <a:schemeClr val="tx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BF4889-9564-6560-549B-D4CBFEFCEBF8}"/>
              </a:ext>
            </a:extLst>
          </p:cNvPr>
          <p:cNvSpPr txBox="1"/>
          <p:nvPr/>
        </p:nvSpPr>
        <p:spPr>
          <a:xfrm>
            <a:off x="2825578" y="924573"/>
            <a:ext cx="1746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</a:rPr>
              <a:t>Genesis latitude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881E0E-9048-77D4-2C83-D7DFA80198BB}"/>
              </a:ext>
            </a:extLst>
          </p:cNvPr>
          <p:cNvSpPr txBox="1"/>
          <p:nvPr/>
        </p:nvSpPr>
        <p:spPr>
          <a:xfrm>
            <a:off x="3146855" y="2683407"/>
            <a:ext cx="1425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</a:rPr>
              <a:t>Lysis latitude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BEE063-783B-9B72-D041-F3449F14C1BB}"/>
              </a:ext>
            </a:extLst>
          </p:cNvPr>
          <p:cNvSpPr txBox="1"/>
          <p:nvPr/>
        </p:nvSpPr>
        <p:spPr>
          <a:xfrm>
            <a:off x="4860324" y="1986974"/>
            <a:ext cx="3929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unito" pitchFamily="2" charset="77"/>
              </a:rPr>
              <a:t>All models perform reasonably well in representing the mean ETC locations, except ICON which simulates more poleward genesis.</a:t>
            </a:r>
          </a:p>
        </p:txBody>
      </p:sp>
    </p:spTree>
    <p:extLst>
      <p:ext uri="{BB962C8B-B14F-4D97-AF65-F5344CB8AC3E}">
        <p14:creationId xmlns:p14="http://schemas.microsoft.com/office/powerpoint/2010/main" val="42476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>
          <a:extLst>
            <a:ext uri="{FF2B5EF4-FFF2-40B4-BE49-F238E27FC236}">
              <a16:creationId xmlns:a16="http://schemas.microsoft.com/office/drawing/2014/main" id="{B3ABBB1E-0A9C-512E-D2B0-099288FD7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>
            <a:extLst>
              <a:ext uri="{FF2B5EF4-FFF2-40B4-BE49-F238E27FC236}">
                <a16:creationId xmlns:a16="http://schemas.microsoft.com/office/drawing/2014/main" id="{146A6ADC-7FBD-0BAE-96C8-0A4EEE3C86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3060" y="250298"/>
            <a:ext cx="7545600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Mean climatology of vertical wind shear (1980-2014)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9300EB-2C8A-5A22-1986-D35F336FF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60" y="899675"/>
            <a:ext cx="7772400" cy="42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8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>
          <a:extLst>
            <a:ext uri="{FF2B5EF4-FFF2-40B4-BE49-F238E27FC236}">
              <a16:creationId xmlns:a16="http://schemas.microsoft.com/office/drawing/2014/main" id="{ED3DDB5C-49E3-01D9-F5AC-959D8D738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>
            <a:extLst>
              <a:ext uri="{FF2B5EF4-FFF2-40B4-BE49-F238E27FC236}">
                <a16:creationId xmlns:a16="http://schemas.microsoft.com/office/drawing/2014/main" id="{5A5EEFBA-9C69-2469-6025-D40D13B271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9831" y="300681"/>
            <a:ext cx="7556461" cy="42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Large-scale biases can contribute to the track density biases</a:t>
            </a:r>
            <a:endParaRPr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EFEFA98-8BED-104B-136F-B7D73F0FB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749" y="600572"/>
            <a:ext cx="4526548" cy="453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D932CC-DEE2-8BA2-16D4-E0579CF9A2E4}"/>
              </a:ext>
            </a:extLst>
          </p:cNvPr>
          <p:cNvSpPr txBox="1"/>
          <p:nvPr/>
        </p:nvSpPr>
        <p:spPr>
          <a:xfrm>
            <a:off x="231703" y="1110040"/>
            <a:ext cx="40190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u="none" strike="noStrike" dirty="0">
                <a:solidFill>
                  <a:srgbClr val="000000"/>
                </a:solidFill>
                <a:effectLst/>
                <a:latin typeface="Nunito Medium" pitchFamily="2" charset="77"/>
              </a:rPr>
              <a:t>The North Atlantic SST bias is characterized by: </a:t>
            </a:r>
          </a:p>
          <a:p>
            <a:endParaRPr lang="en-GB" dirty="0">
              <a:latin typeface="Nunito Medium" pitchFamily="2" charset="77"/>
            </a:endParaRPr>
          </a:p>
          <a:p>
            <a:pPr marL="285750" indent="-285750">
              <a:buFontTx/>
              <a:buChar char="-"/>
            </a:pPr>
            <a:r>
              <a:rPr lang="en-GB" sz="1400" u="none" strike="noStrike" dirty="0">
                <a:solidFill>
                  <a:srgbClr val="000000"/>
                </a:solidFill>
                <a:effectLst/>
                <a:latin typeface="Nunito Medium" pitchFamily="2" charset="77"/>
              </a:rPr>
              <a:t>Gulf stream separation bias, which is strongly related to horizontal resolution [1,2]</a:t>
            </a:r>
          </a:p>
          <a:p>
            <a:pPr marL="285750" indent="-285750">
              <a:buFontTx/>
              <a:buChar char="-"/>
            </a:pPr>
            <a:endParaRPr lang="en-GB" dirty="0">
              <a:latin typeface="Nunito Medium" pitchFamily="2" charset="77"/>
            </a:endParaRPr>
          </a:p>
          <a:p>
            <a:pPr marL="285750" indent="-285750">
              <a:buFontTx/>
              <a:buChar char="-"/>
            </a:pPr>
            <a:r>
              <a:rPr lang="en-GB" dirty="0">
                <a:latin typeface="Nunito Medium" pitchFamily="2" charset="77"/>
              </a:rPr>
              <a:t>“</a:t>
            </a:r>
            <a:r>
              <a:rPr lang="en-GB" sz="1400" u="none" strike="noStrike" dirty="0">
                <a:solidFill>
                  <a:srgbClr val="000000"/>
                </a:solidFill>
                <a:effectLst/>
                <a:latin typeface="Nunito Medium" pitchFamily="2" charset="77"/>
              </a:rPr>
              <a:t>cold blob</a:t>
            </a:r>
            <a:r>
              <a:rPr lang="en-GB" dirty="0">
                <a:latin typeface="Nunito Medium" pitchFamily="2" charset="77"/>
              </a:rPr>
              <a:t>”</a:t>
            </a:r>
            <a:r>
              <a:rPr lang="en-GB" sz="1400" u="none" strike="noStrike" dirty="0">
                <a:solidFill>
                  <a:srgbClr val="000000"/>
                </a:solidFill>
                <a:effectLst/>
                <a:latin typeface="Nunito Medium" pitchFamily="2" charset="77"/>
              </a:rPr>
              <a:t> bias in the central North Atlantic related related to biases in bathymetry </a:t>
            </a:r>
            <a:r>
              <a:rPr lang="en-GB" dirty="0">
                <a:latin typeface="Nunito Medium" pitchFamily="2" charset="77"/>
              </a:rPr>
              <a:t>[3]</a:t>
            </a:r>
            <a:r>
              <a:rPr lang="en-GB" sz="1400" u="none" strike="noStrike" dirty="0">
                <a:solidFill>
                  <a:srgbClr val="000000"/>
                </a:solidFill>
                <a:effectLst/>
                <a:latin typeface="Nunito Medium" pitchFamily="2" charset="77"/>
              </a:rPr>
              <a:t>.</a:t>
            </a:r>
            <a:endParaRPr lang="en-US" dirty="0">
              <a:latin typeface="Nunito Medium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AB8406-7FA0-0C1E-58D7-DAEE1FD8A0A5}"/>
              </a:ext>
            </a:extLst>
          </p:cNvPr>
          <p:cNvSpPr txBox="1"/>
          <p:nvPr/>
        </p:nvSpPr>
        <p:spPr>
          <a:xfrm>
            <a:off x="231703" y="4281947"/>
            <a:ext cx="4576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Nunito" pitchFamily="2" charset="77"/>
                <a:ea typeface="Roboto" panose="02000000000000000000" pitchFamily="2" charset="0"/>
              </a:rPr>
              <a:t>Tsartsali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Nunito" pitchFamily="2" charset="77"/>
                <a:ea typeface="Roboto" panose="02000000000000000000" pitchFamily="2" charset="0"/>
              </a:rPr>
              <a:t> et al. 2022</a:t>
            </a:r>
          </a:p>
          <a:p>
            <a:pPr marL="228600" indent="-228600">
              <a:buAutoNum type="arabicPeriod"/>
            </a:pP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Nunito" pitchFamily="2" charset="77"/>
                <a:ea typeface="Roboto" panose="02000000000000000000" pitchFamily="2" charset="0"/>
              </a:rPr>
              <a:t>Zhang et al. 2023</a:t>
            </a:r>
          </a:p>
          <a:p>
            <a:pPr marL="228600" indent="-228600">
              <a:buAutoNum type="arabicPeriod"/>
            </a:pP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Nunito" pitchFamily="2" charset="77"/>
              </a:rPr>
              <a:t>Chassignet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Nunito" pitchFamily="2" charset="77"/>
              </a:rPr>
              <a:t> and Marshall 2008</a:t>
            </a:r>
            <a:endParaRPr lang="en-US" sz="1200" dirty="0">
              <a:latin typeface="Nunito" pitchFamily="2" charset="77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51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A6A6BA3-E36E-37A7-622C-79FF472AA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Idealized experiments (atm-only) to isolate impact of mesoscale eddies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56BCA6-07F3-F491-FFBB-E7A91077D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28" y="1157034"/>
            <a:ext cx="6058930" cy="1214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6D2B82-F15E-A279-D549-8BABF93A3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86" y="3289791"/>
            <a:ext cx="7305868" cy="17891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4ED606-2122-D69B-AFAE-7694A6ACB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758" y="879000"/>
            <a:ext cx="2813378" cy="242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80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4CC9-C7BA-61D4-1DEC-613EB4D70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AA09DE-E7EB-B90B-39C0-2C27F3DEB028}"/>
              </a:ext>
            </a:extLst>
          </p:cNvPr>
          <p:cNvSpPr txBox="1"/>
          <p:nvPr/>
        </p:nvSpPr>
        <p:spPr>
          <a:xfrm>
            <a:off x="325395" y="2520835"/>
            <a:ext cx="36699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unito" pitchFamily="2" charset="77"/>
              </a:rPr>
              <a:t>Impact of ocean eddies </a:t>
            </a:r>
            <a:r>
              <a:rPr lang="en-US" b="1" dirty="0">
                <a:latin typeface="Nunito" pitchFamily="2" charset="77"/>
                <a:sym typeface="Wingdings" pitchFamily="2" charset="2"/>
              </a:rPr>
              <a:t> </a:t>
            </a:r>
            <a:r>
              <a:rPr lang="en-US" b="1" dirty="0">
                <a:latin typeface="Nunito" pitchFamily="2" charset="77"/>
              </a:rPr>
              <a:t>Eddy - </a:t>
            </a:r>
            <a:r>
              <a:rPr lang="en-US" b="1" dirty="0" err="1">
                <a:latin typeface="Nunito" pitchFamily="2" charset="77"/>
              </a:rPr>
              <a:t>NoEddy</a:t>
            </a:r>
            <a:endParaRPr lang="en-US" b="1" dirty="0">
              <a:latin typeface="Nunito" pitchFamily="2" charset="77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EDD37558-3913-59D2-FF74-0F25AB072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58" y="2953404"/>
            <a:ext cx="8905283" cy="202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EAFBFA3B-11A2-17CC-AE29-48BED73C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545600" cy="4218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Idealized experiments (atm-only) to isolate impact of mesoscale eddies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A0AE31-7E23-DF0F-06E5-5B7F0E758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000" y="879000"/>
            <a:ext cx="4704996" cy="147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47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CD12-4595-0124-52A5-6C3A4C081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97D8C3-ECBC-04F8-DD95-327B42E29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78" y="270576"/>
            <a:ext cx="7878293" cy="4218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Idealized experiments: Cyclone-centered precipitation composites (1980-2014)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81898C-DECF-8BE3-3F23-644B137E1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28" y="3253500"/>
            <a:ext cx="2486348" cy="189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3AEB31-0EAA-B05E-D345-27A4C883D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28" y="1146098"/>
            <a:ext cx="2489288" cy="189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74801E-8F6A-651A-42D2-9A695B6EC06C}"/>
              </a:ext>
            </a:extLst>
          </p:cNvPr>
          <p:cNvSpPr txBox="1"/>
          <p:nvPr/>
        </p:nvSpPr>
        <p:spPr>
          <a:xfrm>
            <a:off x="799324" y="965380"/>
            <a:ext cx="1581500" cy="226340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Eddy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AEC693-2B2D-277B-3064-E247FC4673E8}"/>
              </a:ext>
            </a:extLst>
          </p:cNvPr>
          <p:cNvSpPr txBox="1"/>
          <p:nvPr/>
        </p:nvSpPr>
        <p:spPr>
          <a:xfrm>
            <a:off x="3347726" y="909778"/>
            <a:ext cx="2203707" cy="270866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</a:t>
            </a:r>
            <a:r>
              <a:rPr lang="en-US" sz="1200" b="1" dirty="0" err="1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NoEddy</a:t>
            </a:r>
            <a:endParaRPr lang="en-US" sz="1200" b="1" dirty="0">
              <a:solidFill>
                <a:schemeClr val="bg2">
                  <a:lumMod val="10000"/>
                </a:schemeClr>
              </a:solidFill>
              <a:latin typeface="Nunito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BF62FA-3808-38B2-0990-BFCE3F189637}"/>
              </a:ext>
            </a:extLst>
          </p:cNvPr>
          <p:cNvSpPr txBox="1"/>
          <p:nvPr/>
        </p:nvSpPr>
        <p:spPr>
          <a:xfrm>
            <a:off x="803189" y="3036098"/>
            <a:ext cx="1747226" cy="267272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IFS-HR, Eddy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6576BA-F570-B36C-5BC4-5960B979A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1253" y="3230331"/>
            <a:ext cx="2504723" cy="189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9FCAE7-FFFB-3C59-9129-AB60302CC601}"/>
              </a:ext>
            </a:extLst>
          </p:cNvPr>
          <p:cNvSpPr txBox="1"/>
          <p:nvPr/>
        </p:nvSpPr>
        <p:spPr>
          <a:xfrm>
            <a:off x="3355889" y="3036098"/>
            <a:ext cx="2133376" cy="267272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IFS-HR, </a:t>
            </a:r>
            <a:r>
              <a:rPr lang="en-US" sz="1200" b="1" dirty="0" err="1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NoEddy</a:t>
            </a:r>
            <a:endParaRPr lang="en-US" sz="1200" b="1" dirty="0">
              <a:solidFill>
                <a:schemeClr val="bg2">
                  <a:lumMod val="10000"/>
                </a:schemeClr>
              </a:solidFill>
              <a:latin typeface="Nunito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B55891-2228-41BC-A4EF-CBEF12C28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348" y="1136573"/>
            <a:ext cx="2495535" cy="189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ABD81C-945B-D055-8C85-67C56D713F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1605" y="1136573"/>
            <a:ext cx="2587305" cy="189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BA1404-D9E9-33A8-73F8-42E2FDCCDFA1}"/>
              </a:ext>
            </a:extLst>
          </p:cNvPr>
          <p:cNvSpPr txBox="1"/>
          <p:nvPr/>
        </p:nvSpPr>
        <p:spPr>
          <a:xfrm>
            <a:off x="6131786" y="962806"/>
            <a:ext cx="2203707" cy="254903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Eddy - </a:t>
            </a:r>
            <a:r>
              <a:rPr lang="en-US" sz="1200" b="1" dirty="0" err="1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NoEddy</a:t>
            </a:r>
            <a:endParaRPr lang="en-US" sz="1200" b="1" dirty="0">
              <a:solidFill>
                <a:schemeClr val="bg2">
                  <a:lumMod val="10000"/>
                </a:schemeClr>
              </a:solidFill>
              <a:latin typeface="Nunito" pitchFamily="2" charset="7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1045EC-D219-90FA-6454-08D6D48D0D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5468" y="3216042"/>
            <a:ext cx="2578118" cy="189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0A0AA8-D918-1FC7-9E8A-D299C4770905}"/>
              </a:ext>
            </a:extLst>
          </p:cNvPr>
          <p:cNvSpPr txBox="1"/>
          <p:nvPr/>
        </p:nvSpPr>
        <p:spPr>
          <a:xfrm>
            <a:off x="6135650" y="3038671"/>
            <a:ext cx="2369145" cy="264698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IFS-HR, Eddy - </a:t>
            </a:r>
            <a:r>
              <a:rPr lang="en-US" sz="1200" b="1" dirty="0" err="1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NoEddy</a:t>
            </a:r>
            <a:endParaRPr lang="en-US" sz="1200" b="1" dirty="0">
              <a:solidFill>
                <a:schemeClr val="bg2">
                  <a:lumMod val="10000"/>
                </a:schemeClr>
              </a:solidFill>
              <a:latin typeface="Nunit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11630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810279C3-BC14-991D-EE93-E0394C57F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>
            <a:extLst>
              <a:ext uri="{FF2B5EF4-FFF2-40B4-BE49-F238E27FC236}">
                <a16:creationId xmlns:a16="http://schemas.microsoft.com/office/drawing/2014/main" id="{5EE350BA-8F05-C70F-C850-7B5C5CDBF8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57200" y="1371600"/>
            <a:ext cx="2092200" cy="333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Summary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E48522-612E-2FDB-19CC-0F0A18442593}"/>
              </a:ext>
            </a:extLst>
          </p:cNvPr>
          <p:cNvSpPr txBox="1"/>
          <p:nvPr/>
        </p:nvSpPr>
        <p:spPr>
          <a:xfrm>
            <a:off x="3342501" y="525642"/>
            <a:ext cx="46152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Nunito" pitchFamily="2" charset="77"/>
              </a:rPr>
              <a:t>New generation of eddy-resolving GCMs (EERIE) offer improvements in ETC frequencies, position and intensities:</a:t>
            </a:r>
          </a:p>
          <a:p>
            <a:endParaRPr lang="en-US" dirty="0">
              <a:latin typeface="Nunito Medium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Nunito Medium" pitchFamily="2" charset="77"/>
              </a:rPr>
              <a:t>Higher resolutions improve some of the large-scale biases related to Gulf stream separation, as well as the negative biases in storm track densities.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Nunito Medium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Nunito Medium" pitchFamily="2" charset="77"/>
              </a:rPr>
              <a:t>Ocean mesoscale have significant imprints on the local scale by enhancing the air-sea fluxes and precipitation, however the large-scale model SST biases overwhelm the small-scale SST features.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Nunito Medium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Nunito Medium" pitchFamily="2" charset="77"/>
              </a:rPr>
              <a:t>The direct impact of ocean mesoscale on ETC / storm track densities is very modest compared to its interannual variability, however it improves the mean ocean biases, which leads to improved ETC representation. </a:t>
            </a:r>
          </a:p>
        </p:txBody>
      </p:sp>
    </p:spTree>
    <p:extLst>
      <p:ext uri="{BB962C8B-B14F-4D97-AF65-F5344CB8AC3E}">
        <p14:creationId xmlns:p14="http://schemas.microsoft.com/office/powerpoint/2010/main" val="1317821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E4C2E1-61D8-A336-D2A8-A3AEE89F2807}"/>
              </a:ext>
            </a:extLst>
          </p:cNvPr>
          <p:cNvSpPr txBox="1"/>
          <p:nvPr/>
        </p:nvSpPr>
        <p:spPr>
          <a:xfrm>
            <a:off x="3797643" y="3270422"/>
            <a:ext cx="1994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EBEB9E-DF84-9168-B6F6-9838EDC9AD13}"/>
              </a:ext>
            </a:extLst>
          </p:cNvPr>
          <p:cNvSpPr txBox="1"/>
          <p:nvPr/>
        </p:nvSpPr>
        <p:spPr>
          <a:xfrm>
            <a:off x="6203092" y="4456670"/>
            <a:ext cx="2940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Contact</a:t>
            </a:r>
            <a:r>
              <a:rPr lang="en-US" b="1" dirty="0"/>
              <a:t>: </a:t>
            </a:r>
            <a:r>
              <a:rPr lang="en-US" b="1" dirty="0" err="1"/>
              <a:t>i.dey@reading.ac.uk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13BDA5-840E-EE47-1161-C04B809581C7}"/>
              </a:ext>
            </a:extLst>
          </p:cNvPr>
          <p:cNvSpPr txBox="1"/>
          <p:nvPr/>
        </p:nvSpPr>
        <p:spPr>
          <a:xfrm>
            <a:off x="6676317" y="2962645"/>
            <a:ext cx="19944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https://eerie-</a:t>
            </a:r>
            <a:r>
              <a:rPr lang="en-US" dirty="0" err="1"/>
              <a:t>project.eu</a:t>
            </a:r>
            <a:r>
              <a:rPr lang="en-US" dirty="0"/>
              <a:t>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2B870-E87F-E80B-0A6D-BB520CAD0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5A185-022F-BC13-8282-5CE6A4721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8320" y="5126644"/>
            <a:ext cx="699560" cy="222934"/>
          </a:xfrm>
        </p:spPr>
        <p:txBody>
          <a:bodyPr>
            <a:normAutofit fontScale="32500" lnSpcReduction="20000"/>
          </a:bodyPr>
          <a:lstStyle/>
          <a:p>
            <a:fld id="{4A69B99E-7555-0948-835C-B85912327FC8}" type="slidenum">
              <a:rPr lang="en-US" b="1" smtClean="0">
                <a:latin typeface="Nunito" pitchFamily="2" charset="77"/>
              </a:rPr>
              <a:pPr/>
              <a:t>18</a:t>
            </a:fld>
            <a:endParaRPr lang="en-US" b="1">
              <a:latin typeface="Nunito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A0B6A0-A4EF-A34D-2C6F-7747B97668B3}"/>
              </a:ext>
            </a:extLst>
          </p:cNvPr>
          <p:cNvSpPr txBox="1"/>
          <p:nvPr/>
        </p:nvSpPr>
        <p:spPr>
          <a:xfrm>
            <a:off x="811426" y="550909"/>
            <a:ext cx="1581500" cy="226340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rmAutofit fontScale="62500" lnSpcReduction="20000"/>
          </a:bodyPr>
          <a:lstStyle/>
          <a:p>
            <a:pPr algn="l"/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Reference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BEBB28-23D7-0EFB-0C5B-3BCFE9424DC9}"/>
              </a:ext>
            </a:extLst>
          </p:cNvPr>
          <p:cNvSpPr txBox="1"/>
          <p:nvPr/>
        </p:nvSpPr>
        <p:spPr>
          <a:xfrm>
            <a:off x="3359828" y="495307"/>
            <a:ext cx="2203707" cy="270866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7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SmoothAnom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60A450-A686-FAF7-3D5C-9EF7FE3A3878}"/>
              </a:ext>
            </a:extLst>
          </p:cNvPr>
          <p:cNvSpPr txBox="1"/>
          <p:nvPr/>
        </p:nvSpPr>
        <p:spPr>
          <a:xfrm>
            <a:off x="811427" y="2791087"/>
            <a:ext cx="1747226" cy="267272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12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IFS-HR, Reference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A243DC-C184-6535-BF0A-0F043723C035}"/>
              </a:ext>
            </a:extLst>
          </p:cNvPr>
          <p:cNvSpPr txBox="1"/>
          <p:nvPr/>
        </p:nvSpPr>
        <p:spPr>
          <a:xfrm>
            <a:off x="3364127" y="2791087"/>
            <a:ext cx="2133376" cy="267272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7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IFS-HR. SmoothAnom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D18C71-F31B-E821-8330-0B88E3EE55AE}"/>
              </a:ext>
            </a:extLst>
          </p:cNvPr>
          <p:cNvSpPr txBox="1"/>
          <p:nvPr/>
        </p:nvSpPr>
        <p:spPr>
          <a:xfrm>
            <a:off x="48457" y="82974"/>
            <a:ext cx="8188958" cy="270866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rmAutofit fontScale="77500" lnSpcReduction="20000"/>
          </a:bodyPr>
          <a:lstStyle/>
          <a:p>
            <a:pPr algn="l"/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ETC latent heat fluxes composites (DJF, 2023): Storms with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mslp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 &lt; 960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hPa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 (no warm cores)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AB9FB2-FEF9-E1D9-63C7-92AF7FA14E5E}"/>
              </a:ext>
            </a:extLst>
          </p:cNvPr>
          <p:cNvSpPr txBox="1"/>
          <p:nvPr/>
        </p:nvSpPr>
        <p:spPr>
          <a:xfrm>
            <a:off x="6143888" y="548335"/>
            <a:ext cx="2203707" cy="254903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7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Ref - SmoothAnom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6174EB-80FC-1EDE-CEDB-7BE6D0C09B55}"/>
              </a:ext>
            </a:extLst>
          </p:cNvPr>
          <p:cNvSpPr txBox="1"/>
          <p:nvPr/>
        </p:nvSpPr>
        <p:spPr>
          <a:xfrm>
            <a:off x="6143888" y="2793660"/>
            <a:ext cx="2369145" cy="264698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7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IFS-HR, Ref - SmoothAnom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85E4EEA-D9BB-5757-1509-20B694F9F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33" y="766172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27417F6A-339B-C9CD-CF90-4CC18DBB9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873" y="766172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AD1CB6C3-2D2F-5D4A-4D46-0684B91D0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497" y="777249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4A0652CB-C0F2-AAF7-4977-C791C8699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33" y="3058358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F2598B10-DC15-7F32-1E65-42F731B4E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544" y="3058358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B33469EE-1A09-00F8-E769-82ECBFC6D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426" y="3058358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655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25B37-72D8-EB0F-33FB-888B74EF9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8CDD-28F5-B0B0-3AF2-45A5CD2E0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8320" y="5126644"/>
            <a:ext cx="699560" cy="222934"/>
          </a:xfrm>
        </p:spPr>
        <p:txBody>
          <a:bodyPr>
            <a:normAutofit fontScale="32500" lnSpcReduction="20000"/>
          </a:bodyPr>
          <a:lstStyle/>
          <a:p>
            <a:fld id="{4A69B99E-7555-0948-835C-B85912327FC8}" type="slidenum">
              <a:rPr lang="en-US" b="1" smtClean="0">
                <a:latin typeface="Nunito" pitchFamily="2" charset="77"/>
              </a:rPr>
              <a:pPr/>
              <a:t>19</a:t>
            </a:fld>
            <a:endParaRPr lang="en-US" b="1">
              <a:latin typeface="Nunito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DA2A19-2AD7-F713-243D-0C0C6E83488D}"/>
              </a:ext>
            </a:extLst>
          </p:cNvPr>
          <p:cNvSpPr txBox="1"/>
          <p:nvPr/>
        </p:nvSpPr>
        <p:spPr>
          <a:xfrm>
            <a:off x="811426" y="550909"/>
            <a:ext cx="1581500" cy="226340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rmAutofit fontScale="62500" lnSpcReduction="20000"/>
          </a:bodyPr>
          <a:lstStyle/>
          <a:p>
            <a:pPr algn="l"/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Reference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967BD1-18B0-383A-0AC6-A0290D9EE348}"/>
              </a:ext>
            </a:extLst>
          </p:cNvPr>
          <p:cNvSpPr txBox="1"/>
          <p:nvPr/>
        </p:nvSpPr>
        <p:spPr>
          <a:xfrm>
            <a:off x="3359828" y="495307"/>
            <a:ext cx="2203707" cy="270866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7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SmoothAnom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50FE50-63A9-E020-CA33-5B411FC0D794}"/>
              </a:ext>
            </a:extLst>
          </p:cNvPr>
          <p:cNvSpPr txBox="1"/>
          <p:nvPr/>
        </p:nvSpPr>
        <p:spPr>
          <a:xfrm>
            <a:off x="811427" y="2791087"/>
            <a:ext cx="1747226" cy="267272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12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IFS-HR, Reference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5F94E1-FD4B-4126-20C2-DF1A0ADA49A7}"/>
              </a:ext>
            </a:extLst>
          </p:cNvPr>
          <p:cNvSpPr txBox="1"/>
          <p:nvPr/>
        </p:nvSpPr>
        <p:spPr>
          <a:xfrm>
            <a:off x="3364127" y="2791087"/>
            <a:ext cx="2133376" cy="267272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7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IFS-HR. SmoothAnom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C7AF9C-37F9-B85B-353E-EBE581EDA6B6}"/>
              </a:ext>
            </a:extLst>
          </p:cNvPr>
          <p:cNvSpPr txBox="1"/>
          <p:nvPr/>
        </p:nvSpPr>
        <p:spPr>
          <a:xfrm>
            <a:off x="48457" y="82974"/>
            <a:ext cx="8188958" cy="270866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rmAutofit fontScale="77500" lnSpcReduction="20000"/>
          </a:bodyPr>
          <a:lstStyle/>
          <a:p>
            <a:pPr algn="l"/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ETC sensible heat fluxes composites (DJF, 2023): Storms with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mslp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 &lt; 960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hPa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 (no warm cores)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14EB4A-D83C-D5D1-BBD8-E4C4F543085D}"/>
              </a:ext>
            </a:extLst>
          </p:cNvPr>
          <p:cNvSpPr txBox="1"/>
          <p:nvPr/>
        </p:nvSpPr>
        <p:spPr>
          <a:xfrm>
            <a:off x="6143888" y="548335"/>
            <a:ext cx="2203707" cy="254903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7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IFS-LR, Ref - SmoothAnom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723B6C-F996-5C83-572B-9759994C1510}"/>
              </a:ext>
            </a:extLst>
          </p:cNvPr>
          <p:cNvSpPr txBox="1"/>
          <p:nvPr/>
        </p:nvSpPr>
        <p:spPr>
          <a:xfrm>
            <a:off x="6143888" y="2793660"/>
            <a:ext cx="2369145" cy="264698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noAutofit/>
          </a:bodyPr>
          <a:lstStyle/>
          <a:p>
            <a:pPr algn="l"/>
            <a:r>
              <a:rPr lang="en-US" sz="1275" b="1" dirty="0">
                <a:solidFill>
                  <a:schemeClr val="bg2">
                    <a:lumMod val="10000"/>
                  </a:schemeClr>
                </a:solidFill>
                <a:latin typeface="Nunito" pitchFamily="2" charset="77"/>
              </a:rPr>
              <a:t>IFS-HR, Ref - SmoothAnom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52A01E72-6416-6867-95ED-4F5DEB803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46" y="766172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9ED280D2-CFE1-6568-B868-50FDCE1E5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906" y="757103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7157338C-B75E-D4E3-7FE1-C175C21C0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46" y="3058358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14829BE4-5522-04FC-950A-34608961E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906" y="3058358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14C95021-A730-FA54-4D95-EEAE42647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403" y="3058358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>
            <a:extLst>
              <a:ext uri="{FF2B5EF4-FFF2-40B4-BE49-F238E27FC236}">
                <a16:creationId xmlns:a16="http://schemas.microsoft.com/office/drawing/2014/main" id="{230F2FB8-DEE0-8E38-6F35-CA28FB145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403" y="803238"/>
            <a:ext cx="2528630" cy="18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267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EERIE">
  <a:themeElements>
    <a:clrScheme name="Simple Light">
      <a:dk1>
        <a:srgbClr val="215A89"/>
      </a:dk1>
      <a:lt1>
        <a:srgbClr val="FFFFFF"/>
      </a:lt1>
      <a:dk2>
        <a:srgbClr val="000000"/>
      </a:dk2>
      <a:lt2>
        <a:srgbClr val="EEEEEE"/>
      </a:lt2>
      <a:accent1>
        <a:srgbClr val="215A89"/>
      </a:accent1>
      <a:accent2>
        <a:srgbClr val="4A94D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215A8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1363</Words>
  <Application>Microsoft Macintosh PowerPoint</Application>
  <PresentationFormat>On-screen Show (16:9)</PresentationFormat>
  <Paragraphs>158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 Rounded</vt:lpstr>
      <vt:lpstr>Roboto</vt:lpstr>
      <vt:lpstr>Nunito Medium</vt:lpstr>
      <vt:lpstr>Arial</vt:lpstr>
      <vt:lpstr>Nunito</vt:lpstr>
      <vt:lpstr>EERIE</vt:lpstr>
      <vt:lpstr>Impact of ocean mesoscale on the representation of midlatitude storms in global climate models</vt:lpstr>
      <vt:lpstr>Extratropical Cyclones (ETCs) are important drivers of midlatitude weather and extremes</vt:lpstr>
      <vt:lpstr>PowerPoint Presentation</vt:lpstr>
      <vt:lpstr>Existing simulation protocols</vt:lpstr>
      <vt:lpstr>Storm track density climatology (1980-2014): CMIP6</vt:lpstr>
      <vt:lpstr>Storm track density climatology (1980-2014): HighResMIP</vt:lpstr>
      <vt:lpstr>PowerPoint Presentation</vt:lpstr>
      <vt:lpstr>Storm track density climatology (1980-2014): EERIE</vt:lpstr>
      <vt:lpstr>Mean characteristics of simulated ETCs in North Atlantic</vt:lpstr>
      <vt:lpstr>Mean characteristics of simulated ETCs in North Atlantic</vt:lpstr>
      <vt:lpstr>Mean climatology of vertical wind shear (1980-2014)</vt:lpstr>
      <vt:lpstr>Large-scale biases can contribute to the track density biases</vt:lpstr>
      <vt:lpstr>Idealized experiments (atm-only) to isolate impact of mesoscale eddies </vt:lpstr>
      <vt:lpstr>Idealized experiments (atm-only) to isolate impact of mesoscale eddies </vt:lpstr>
      <vt:lpstr>Idealized experiments: Cyclone-centered precipitation composites (1980-2014)</vt:lpstr>
      <vt:lpstr>Summary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Ipshita Dey</cp:lastModifiedBy>
  <cp:revision>96</cp:revision>
  <dcterms:modified xsi:type="dcterms:W3CDTF">2026-06-17T21:21:19Z</dcterms:modified>
</cp:coreProperties>
</file>