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67" r:id="rId3"/>
    <p:sldId id="441" r:id="rId4"/>
    <p:sldId id="261" r:id="rId5"/>
    <p:sldId id="262" r:id="rId6"/>
    <p:sldId id="442" r:id="rId7"/>
    <p:sldId id="274" r:id="rId8"/>
    <p:sldId id="446" r:id="rId9"/>
    <p:sldId id="275" r:id="rId10"/>
    <p:sldId id="276" r:id="rId11"/>
    <p:sldId id="277" r:id="rId12"/>
    <p:sldId id="278" r:id="rId13"/>
    <p:sldId id="279" r:id="rId14"/>
    <p:sldId id="268" r:id="rId15"/>
    <p:sldId id="269" r:id="rId16"/>
    <p:sldId id="270" r:id="rId17"/>
    <p:sldId id="271" r:id="rId18"/>
    <p:sldId id="285" r:id="rId19"/>
    <p:sldId id="286" r:id="rId20"/>
    <p:sldId id="443" r:id="rId21"/>
    <p:sldId id="445" r:id="rId22"/>
    <p:sldId id="447" r:id="rId23"/>
    <p:sldId id="288"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a:ea typeface="Helvetica"/>
          <a:cs typeface="Helvetica"/>
        </a:font>
        <a:srgbClr val="FF99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a:ea typeface="Helvetica"/>
          <a:cs typeface="Helvetica"/>
        </a:font>
        <a:srgbClr val="FF99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a:ea typeface="Helvetica"/>
          <a:cs typeface="Helvetica"/>
        </a:font>
        <a:srgbClr val="FF99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a:ea typeface="Helvetica"/>
          <a:cs typeface="Helvetica"/>
        </a:font>
        <a:srgbClr val="FF99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a:ea typeface="Helvetica"/>
          <a:cs typeface="Helvetica"/>
        </a:font>
        <a:srgbClr val="FF99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a:ea typeface="Helvetica"/>
          <a:cs typeface="Helvetica"/>
        </a:font>
        <a:srgbClr val="FF99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a:ea typeface="Helvetica"/>
          <a:cs typeface="Helvetica"/>
        </a:font>
        <a:srgbClr val="FF99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44" autoAdjust="0"/>
    <p:restoredTop sz="94660"/>
  </p:normalViewPr>
  <p:slideViewPr>
    <p:cSldViewPr snapToGrid="0">
      <p:cViewPr>
        <p:scale>
          <a:sx n="50" d="100"/>
          <a:sy n="50" d="100"/>
        </p:scale>
        <p:origin x="1656" y="30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Weijenborg" userId="fe0b43bc83292a9c" providerId="LiveId" clId="{3FF193BA-832F-4A38-90BD-B4BCA75495CD}"/>
    <pc:docChg chg="modSld">
      <pc:chgData name="Chris Weijenborg" userId="fe0b43bc83292a9c" providerId="LiveId" clId="{3FF193BA-832F-4A38-90BD-B4BCA75495CD}" dt="2026-06-17T06:47:45.230" v="0" actId="20577"/>
      <pc:docMkLst>
        <pc:docMk/>
      </pc:docMkLst>
      <pc:sldChg chg="modSp mod">
        <pc:chgData name="Chris Weijenborg" userId="fe0b43bc83292a9c" providerId="LiveId" clId="{3FF193BA-832F-4A38-90BD-B4BCA75495CD}" dt="2026-06-17T06:47:45.230" v="0" actId="20577"/>
        <pc:sldMkLst>
          <pc:docMk/>
          <pc:sldMk cId="0" sldId="285"/>
        </pc:sldMkLst>
        <pc:spChg chg="mod">
          <ac:chgData name="Chris Weijenborg" userId="fe0b43bc83292a9c" providerId="LiveId" clId="{3FF193BA-832F-4A38-90BD-B4BCA75495CD}" dt="2026-06-17T06:47:45.230" v="0" actId="20577"/>
          <ac:spMkLst>
            <pc:docMk/>
            <pc:sldMk cId="0" sldId="285"/>
            <ac:spMk id="55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7" name="Shape 277"/>
          <p:cNvSpPr>
            <a:spLocks noGrp="1" noRot="1" noChangeAspect="1"/>
          </p:cNvSpPr>
          <p:nvPr>
            <p:ph type="sldImg"/>
          </p:nvPr>
        </p:nvSpPr>
        <p:spPr>
          <a:xfrm>
            <a:off x="1143000" y="685800"/>
            <a:ext cx="4572000" cy="3429000"/>
          </a:xfrm>
          <a:prstGeom prst="rect">
            <a:avLst/>
          </a:prstGeom>
        </p:spPr>
        <p:txBody>
          <a:bodyPr/>
          <a:lstStyle/>
          <a:p>
            <a:endParaRPr/>
          </a:p>
        </p:txBody>
      </p:sp>
      <p:sp>
        <p:nvSpPr>
          <p:cNvPr id="278" name="Shape 27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noRot="1" noChangeAspect="1"/>
          </p:cNvSpPr>
          <p:nvPr>
            <p:ph type="sldImg"/>
          </p:nvPr>
        </p:nvSpPr>
        <p:spPr>
          <a:prstGeom prst="rect">
            <a:avLst/>
          </a:prstGeom>
        </p:spPr>
        <p:txBody>
          <a:bodyPr/>
          <a:lstStyle/>
          <a:p>
            <a:endParaRPr/>
          </a:p>
        </p:txBody>
      </p:sp>
      <p:sp>
        <p:nvSpPr>
          <p:cNvPr id="284" name="Shape 284"/>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Shape 391"/>
          <p:cNvSpPr>
            <a:spLocks noGrp="1" noRot="1" noChangeAspect="1"/>
          </p:cNvSpPr>
          <p:nvPr>
            <p:ph type="sldImg"/>
          </p:nvPr>
        </p:nvSpPr>
        <p:spPr>
          <a:prstGeom prst="rect">
            <a:avLst/>
          </a:prstGeom>
        </p:spPr>
        <p:txBody>
          <a:bodyPr/>
          <a:lstStyle/>
          <a:p>
            <a:endParaRPr/>
          </a:p>
        </p:txBody>
      </p:sp>
      <p:sp>
        <p:nvSpPr>
          <p:cNvPr id="392" name="Shape 392"/>
          <p:cNvSpPr>
            <a:spLocks noGrp="1"/>
          </p:cNvSpPr>
          <p:nvPr>
            <p:ph type="body" sz="quarter" idx="1"/>
          </p:nvPr>
        </p:nvSpPr>
        <p:spPr>
          <a:prstGeom prst="rect">
            <a:avLst/>
          </a:prstGeom>
        </p:spPr>
        <p:txBody>
          <a:bodyPr/>
          <a:lstStyle/>
          <a:p>
            <a:pPr marL="291041" indent="-291041">
              <a:buSzPct val="125000"/>
              <a:buChar char="-"/>
            </a:pPr>
            <a:r>
              <a:t>Case study </a:t>
            </a:r>
          </a:p>
          <a:p>
            <a:pPr marL="291041" indent="-291041">
              <a:buSzPct val="125000"/>
              <a:buChar char="-"/>
            </a:pPr>
            <a:r>
              <a:t>We see that RWB takes pal</a:t>
            </a:r>
          </a:p>
          <a:p>
            <a:pPr marL="291041" indent="-291041">
              <a:buSzPct val="125000"/>
              <a:buChar char="-"/>
            </a:pPr>
            <a:r>
              <a:t>How can we quantify the influence of heating?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6CC4-2B28-54E3-61E4-F5B52BF8406E}"/>
            </a:ext>
          </a:extLst>
        </p:cNvPr>
        <p:cNvGrpSpPr/>
        <p:nvPr/>
      </p:nvGrpSpPr>
      <p:grpSpPr>
        <a:xfrm>
          <a:off x="0" y="0"/>
          <a:ext cx="0" cy="0"/>
          <a:chOff x="0" y="0"/>
          <a:chExt cx="0" cy="0"/>
        </a:xfrm>
      </p:grpSpPr>
      <p:sp>
        <p:nvSpPr>
          <p:cNvPr id="391" name="Shape 391">
            <a:extLst>
              <a:ext uri="{FF2B5EF4-FFF2-40B4-BE49-F238E27FC236}">
                <a16:creationId xmlns:a16="http://schemas.microsoft.com/office/drawing/2014/main" id="{C5601F76-A7D4-1E42-B509-37E69EA7D6F4}"/>
              </a:ext>
            </a:extLst>
          </p:cNvPr>
          <p:cNvSpPr>
            <a:spLocks noGrp="1" noRot="1" noChangeAspect="1"/>
          </p:cNvSpPr>
          <p:nvPr>
            <p:ph type="sldImg"/>
          </p:nvPr>
        </p:nvSpPr>
        <p:spPr>
          <a:prstGeom prst="rect">
            <a:avLst/>
          </a:prstGeom>
        </p:spPr>
        <p:txBody>
          <a:bodyPr/>
          <a:lstStyle/>
          <a:p>
            <a:endParaRPr/>
          </a:p>
        </p:txBody>
      </p:sp>
      <p:sp>
        <p:nvSpPr>
          <p:cNvPr id="392" name="Shape 392">
            <a:extLst>
              <a:ext uri="{FF2B5EF4-FFF2-40B4-BE49-F238E27FC236}">
                <a16:creationId xmlns:a16="http://schemas.microsoft.com/office/drawing/2014/main" id="{AB6F798E-183B-6CCB-F6AB-27B96BF1BE83}"/>
              </a:ext>
            </a:extLst>
          </p:cNvPr>
          <p:cNvSpPr>
            <a:spLocks noGrp="1"/>
          </p:cNvSpPr>
          <p:nvPr>
            <p:ph type="body" sz="quarter" idx="1"/>
          </p:nvPr>
        </p:nvSpPr>
        <p:spPr>
          <a:prstGeom prst="rect">
            <a:avLst/>
          </a:prstGeom>
        </p:spPr>
        <p:txBody>
          <a:bodyPr/>
          <a:lstStyle/>
          <a:p>
            <a:pPr marL="291041" indent="-291041">
              <a:buSzPct val="125000"/>
              <a:buChar char="-"/>
            </a:pPr>
            <a:r>
              <a:t>Case study </a:t>
            </a:r>
          </a:p>
          <a:p>
            <a:pPr marL="291041" indent="-291041">
              <a:buSzPct val="125000"/>
              <a:buChar char="-"/>
            </a:pPr>
            <a:r>
              <a:t>We see that RWB takes pal</a:t>
            </a:r>
          </a:p>
          <a:p>
            <a:pPr marL="291041" indent="-291041">
              <a:buSzPct val="125000"/>
              <a:buChar char="-"/>
            </a:pPr>
            <a:r>
              <a:t>How can we quantify the influence of heating? </a:t>
            </a:r>
          </a:p>
        </p:txBody>
      </p:sp>
    </p:spTree>
    <p:extLst>
      <p:ext uri="{BB962C8B-B14F-4D97-AF65-F5344CB8AC3E}">
        <p14:creationId xmlns:p14="http://schemas.microsoft.com/office/powerpoint/2010/main" val="3532881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noRot="1" noChangeAspect="1"/>
          </p:cNvSpPr>
          <p:nvPr>
            <p:ph type="sldImg"/>
          </p:nvPr>
        </p:nvSpPr>
        <p:spPr>
          <a:prstGeom prst="rect">
            <a:avLst/>
          </a:prstGeom>
        </p:spPr>
        <p:txBody>
          <a:bodyPr/>
          <a:lstStyle/>
          <a:p>
            <a:endParaRPr/>
          </a:p>
        </p:txBody>
      </p:sp>
      <p:sp>
        <p:nvSpPr>
          <p:cNvPr id="329" name="Shape 329"/>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Shape 337"/>
          <p:cNvSpPr>
            <a:spLocks noGrp="1" noRot="1" noChangeAspect="1"/>
          </p:cNvSpPr>
          <p:nvPr>
            <p:ph type="sldImg"/>
          </p:nvPr>
        </p:nvSpPr>
        <p:spPr>
          <a:prstGeom prst="rect">
            <a:avLst/>
          </a:prstGeom>
        </p:spPr>
        <p:txBody>
          <a:bodyPr/>
          <a:lstStyle/>
          <a:p>
            <a:endParaRPr/>
          </a:p>
        </p:txBody>
      </p:sp>
      <p:sp>
        <p:nvSpPr>
          <p:cNvPr id="338" name="Shape 338"/>
          <p:cNvSpPr>
            <a:spLocks noGrp="1"/>
          </p:cNvSpPr>
          <p:nvPr>
            <p:ph type="body" sz="quarter" idx="1"/>
          </p:nvPr>
        </p:nvSpPr>
        <p:spPr>
          <a:prstGeom prst="rect">
            <a:avLst/>
          </a:prstGeom>
        </p:spPr>
        <p:txBody>
          <a:bodyPr/>
          <a:lstStyle/>
          <a:p>
            <a:pPr defTabSz="914400">
              <a:lnSpc>
                <a:spcPct val="100000"/>
              </a:lnSpc>
              <a:defRPr sz="1200">
                <a:latin typeface="Aptos"/>
                <a:ea typeface="Aptos"/>
                <a:cs typeface="Aptos"/>
                <a:sym typeface="Aptos"/>
              </a:defRPr>
            </a:pPr>
            <a:r>
              <a:t>Why do we care?</a:t>
            </a:r>
          </a:p>
          <a:p>
            <a:pPr defTabSz="914400">
              <a:lnSpc>
                <a:spcPct val="100000"/>
              </a:lnSpc>
              <a:defRPr sz="1200">
                <a:latin typeface="Aptos"/>
                <a:ea typeface="Aptos"/>
                <a:cs typeface="Aptos"/>
                <a:sym typeface="Aptos"/>
              </a:defRPr>
            </a:pPr>
            <a:r>
              <a:t>found that clustering is most frequent along the storm tracks. Along these storm tracks, cyclones generally form as a result of shear instabilities of the jet, called baroclinic instabilities. This instability depends on the meridional temperature gradient through the thermal wind balance. This meridional temperature gradient is proportional to the available potential energy of the mean flow. The instability grows by consuming this APE and converting it to KE. Hence, a logical consequence of this baroclinic growth mechanism is that cyclones reduce the baroclinicity, and thereby the PE availability. This is unfavourable to the formation of a subsequent cyclone. Given this general understanding of cyclogenesis on the storm track, clustering of cyclones is counter-intuitive.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58A7B-69E6-0E8F-B324-20F9734DEC5C}"/>
            </a:ext>
          </a:extLst>
        </p:cNvPr>
        <p:cNvGrpSpPr/>
        <p:nvPr/>
      </p:nvGrpSpPr>
      <p:grpSpPr>
        <a:xfrm>
          <a:off x="0" y="0"/>
          <a:ext cx="0" cy="0"/>
          <a:chOff x="0" y="0"/>
          <a:chExt cx="0" cy="0"/>
        </a:xfrm>
      </p:grpSpPr>
      <p:sp>
        <p:nvSpPr>
          <p:cNvPr id="377" name="Shape 377">
            <a:extLst>
              <a:ext uri="{FF2B5EF4-FFF2-40B4-BE49-F238E27FC236}">
                <a16:creationId xmlns:a16="http://schemas.microsoft.com/office/drawing/2014/main" id="{1A87AC07-6903-BE03-4EB4-3EC69C3F6B35}"/>
              </a:ext>
            </a:extLst>
          </p:cNvPr>
          <p:cNvSpPr>
            <a:spLocks noGrp="1" noRot="1" noChangeAspect="1"/>
          </p:cNvSpPr>
          <p:nvPr>
            <p:ph type="sldImg"/>
          </p:nvPr>
        </p:nvSpPr>
        <p:spPr>
          <a:prstGeom prst="rect">
            <a:avLst/>
          </a:prstGeom>
        </p:spPr>
        <p:txBody>
          <a:bodyPr/>
          <a:lstStyle/>
          <a:p>
            <a:endParaRPr/>
          </a:p>
        </p:txBody>
      </p:sp>
      <p:sp>
        <p:nvSpPr>
          <p:cNvPr id="378" name="Shape 378">
            <a:extLst>
              <a:ext uri="{FF2B5EF4-FFF2-40B4-BE49-F238E27FC236}">
                <a16:creationId xmlns:a16="http://schemas.microsoft.com/office/drawing/2014/main" id="{24EC9856-12F4-1F11-16A7-E0090E4A7956}"/>
              </a:ext>
            </a:extLst>
          </p:cNvPr>
          <p:cNvSpPr>
            <a:spLocks noGrp="1"/>
          </p:cNvSpPr>
          <p:nvPr>
            <p:ph type="body" sz="quarter" idx="1"/>
          </p:nvPr>
        </p:nvSpPr>
        <p:spPr>
          <a:prstGeom prst="rect">
            <a:avLst/>
          </a:prstGeom>
        </p:spPr>
        <p:txBody>
          <a:bodyPr/>
          <a:lstStyle/>
          <a:p>
            <a:pPr defTabSz="914400">
              <a:lnSpc>
                <a:spcPct val="100000"/>
              </a:lnSpc>
              <a:defRPr sz="1200">
                <a:latin typeface="Aptos"/>
                <a:ea typeface="Aptos"/>
                <a:cs typeface="Aptos"/>
                <a:sym typeface="Aptos"/>
              </a:defRPr>
            </a:pPr>
            <a:r>
              <a:t>Following contradiction, dynamics behind it not well understood.</a:t>
            </a:r>
          </a:p>
          <a:p>
            <a:pPr defTabSz="914400">
              <a:lnSpc>
                <a:spcPct val="100000"/>
              </a:lnSpc>
              <a:defRPr sz="1200">
                <a:latin typeface="Aptos"/>
                <a:ea typeface="Aptos"/>
                <a:cs typeface="Aptos"/>
                <a:sym typeface="Aptos"/>
              </a:defRPr>
            </a:pPr>
            <a:r>
              <a:t>P&amp;P argued relation to enhanced jet kept in place and strengthened by two sided RWB (through TWB enhancing thermal gradient)</a:t>
            </a:r>
          </a:p>
          <a:p>
            <a:pPr defTabSz="914400">
              <a:lnSpc>
                <a:spcPct val="100000"/>
              </a:lnSpc>
              <a:defRPr sz="1200">
                <a:latin typeface="Aptos"/>
                <a:ea typeface="Aptos"/>
                <a:cs typeface="Aptos"/>
                <a:sym typeface="Aptos"/>
              </a:defRPr>
            </a:pPr>
            <a:r>
              <a:t>Weijenborg and Spengler found case in which cyclones increased baroclinicity through diabatic heating facilitated by enhanced moisture fluxes</a:t>
            </a:r>
          </a:p>
          <a:p>
            <a:pPr defTabSz="914400">
              <a:lnSpc>
                <a:spcPct val="100000"/>
              </a:lnSpc>
              <a:defRPr sz="1200">
                <a:latin typeface="Aptos"/>
                <a:ea typeface="Aptos"/>
                <a:cs typeface="Aptos"/>
                <a:sym typeface="Aptos"/>
              </a:defRPr>
            </a:pPr>
            <a:r>
              <a:t>contrary to the generally accepted idea that they reduce baroclincity. </a:t>
            </a:r>
          </a:p>
          <a:p>
            <a:pPr defTabSz="914400">
              <a:lnSpc>
                <a:spcPct val="100000"/>
              </a:lnSpc>
              <a:defRPr sz="1200">
                <a:latin typeface="Aptos"/>
                <a:ea typeface="Aptos"/>
                <a:cs typeface="Aptos"/>
                <a:sym typeface="Aptos"/>
              </a:defRPr>
            </a:pPr>
            <a:endParaRPr/>
          </a:p>
          <a:p>
            <a:pPr defTabSz="914400">
              <a:lnSpc>
                <a:spcPct val="100000"/>
              </a:lnSpc>
              <a:defRPr sz="1200">
                <a:latin typeface="Aptos"/>
                <a:ea typeface="Aptos"/>
                <a:cs typeface="Aptos"/>
                <a:sym typeface="Aptos"/>
              </a:defRPr>
            </a:pPr>
            <a:r>
              <a:t>Facilitates secondary cyclogenesis on the front, provides an alternative pathway to clustering. </a:t>
            </a:r>
          </a:p>
        </p:txBody>
      </p:sp>
    </p:spTree>
    <p:extLst>
      <p:ext uri="{BB962C8B-B14F-4D97-AF65-F5344CB8AC3E}">
        <p14:creationId xmlns:p14="http://schemas.microsoft.com/office/powerpoint/2010/main" val="1760546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Shape 477"/>
          <p:cNvSpPr>
            <a:spLocks noGrp="1" noRot="1" noChangeAspect="1"/>
          </p:cNvSpPr>
          <p:nvPr>
            <p:ph type="sldImg"/>
          </p:nvPr>
        </p:nvSpPr>
        <p:spPr>
          <a:prstGeom prst="rect">
            <a:avLst/>
          </a:prstGeom>
        </p:spPr>
        <p:txBody>
          <a:bodyPr/>
          <a:lstStyle/>
          <a:p>
            <a:endParaRPr/>
          </a:p>
        </p:txBody>
      </p:sp>
      <p:sp>
        <p:nvSpPr>
          <p:cNvPr id="478" name="Shape 478"/>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7764D-288C-1400-587E-27FE6253A190}"/>
            </a:ext>
          </a:extLst>
        </p:cNvPr>
        <p:cNvGrpSpPr/>
        <p:nvPr/>
      </p:nvGrpSpPr>
      <p:grpSpPr>
        <a:xfrm>
          <a:off x="0" y="0"/>
          <a:ext cx="0" cy="0"/>
          <a:chOff x="0" y="0"/>
          <a:chExt cx="0" cy="0"/>
        </a:xfrm>
      </p:grpSpPr>
      <p:sp>
        <p:nvSpPr>
          <p:cNvPr id="477" name="Shape 477">
            <a:extLst>
              <a:ext uri="{FF2B5EF4-FFF2-40B4-BE49-F238E27FC236}">
                <a16:creationId xmlns:a16="http://schemas.microsoft.com/office/drawing/2014/main" id="{EF5A3898-001A-C13A-6825-830FD009E3D4}"/>
              </a:ext>
            </a:extLst>
          </p:cNvPr>
          <p:cNvSpPr>
            <a:spLocks noGrp="1" noRot="1" noChangeAspect="1"/>
          </p:cNvSpPr>
          <p:nvPr>
            <p:ph type="sldImg"/>
          </p:nvPr>
        </p:nvSpPr>
        <p:spPr>
          <a:prstGeom prst="rect">
            <a:avLst/>
          </a:prstGeom>
        </p:spPr>
        <p:txBody>
          <a:bodyPr/>
          <a:lstStyle/>
          <a:p>
            <a:endParaRPr/>
          </a:p>
        </p:txBody>
      </p:sp>
      <p:sp>
        <p:nvSpPr>
          <p:cNvPr id="478" name="Shape 478">
            <a:extLst>
              <a:ext uri="{FF2B5EF4-FFF2-40B4-BE49-F238E27FC236}">
                <a16:creationId xmlns:a16="http://schemas.microsoft.com/office/drawing/2014/main" id="{16B41325-25C0-E306-1AE6-FCCC2D6ACC8F}"/>
              </a:ext>
            </a:extLst>
          </p:cNvPr>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extLst>
      <p:ext uri="{BB962C8B-B14F-4D97-AF65-F5344CB8AC3E}">
        <p14:creationId xmlns:p14="http://schemas.microsoft.com/office/powerpoint/2010/main" val="143687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Shape 486"/>
          <p:cNvSpPr>
            <a:spLocks noGrp="1" noRot="1" noChangeAspect="1"/>
          </p:cNvSpPr>
          <p:nvPr>
            <p:ph type="sldImg"/>
          </p:nvPr>
        </p:nvSpPr>
        <p:spPr>
          <a:prstGeom prst="rect">
            <a:avLst/>
          </a:prstGeom>
        </p:spPr>
        <p:txBody>
          <a:bodyPr/>
          <a:lstStyle/>
          <a:p>
            <a:endParaRPr/>
          </a:p>
        </p:txBody>
      </p:sp>
      <p:sp>
        <p:nvSpPr>
          <p:cNvPr id="487" name="Shape 487"/>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hape 495"/>
          <p:cNvSpPr>
            <a:spLocks noGrp="1" noRot="1" noChangeAspect="1"/>
          </p:cNvSpPr>
          <p:nvPr>
            <p:ph type="sldImg"/>
          </p:nvPr>
        </p:nvSpPr>
        <p:spPr>
          <a:prstGeom prst="rect">
            <a:avLst/>
          </a:prstGeom>
        </p:spPr>
        <p:txBody>
          <a:bodyPr/>
          <a:lstStyle/>
          <a:p>
            <a:endParaRPr/>
          </a:p>
        </p:txBody>
      </p:sp>
      <p:sp>
        <p:nvSpPr>
          <p:cNvPr id="496" name="Shape 496"/>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Shape 502"/>
          <p:cNvSpPr>
            <a:spLocks noGrp="1" noRot="1" noChangeAspect="1"/>
          </p:cNvSpPr>
          <p:nvPr>
            <p:ph type="sldImg"/>
          </p:nvPr>
        </p:nvSpPr>
        <p:spPr>
          <a:prstGeom prst="rect">
            <a:avLst/>
          </a:prstGeom>
        </p:spPr>
        <p:txBody>
          <a:bodyPr/>
          <a:lstStyle/>
          <a:p>
            <a:endParaRPr/>
          </a:p>
        </p:txBody>
      </p:sp>
      <p:sp>
        <p:nvSpPr>
          <p:cNvPr id="503" name="Shape 503"/>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 name="Shape 509"/>
          <p:cNvSpPr>
            <a:spLocks noGrp="1" noRot="1" noChangeAspect="1"/>
          </p:cNvSpPr>
          <p:nvPr>
            <p:ph type="sldImg"/>
          </p:nvPr>
        </p:nvSpPr>
        <p:spPr>
          <a:prstGeom prst="rect">
            <a:avLst/>
          </a:prstGeom>
        </p:spPr>
        <p:txBody>
          <a:bodyPr/>
          <a:lstStyle/>
          <a:p>
            <a:endParaRPr/>
          </a:p>
        </p:txBody>
      </p:sp>
      <p:sp>
        <p:nvSpPr>
          <p:cNvPr id="510" name="Shape 510"/>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Shape 516"/>
          <p:cNvSpPr>
            <a:spLocks noGrp="1" noRot="1" noChangeAspect="1"/>
          </p:cNvSpPr>
          <p:nvPr>
            <p:ph type="sldImg"/>
          </p:nvPr>
        </p:nvSpPr>
        <p:spPr>
          <a:prstGeom prst="rect">
            <a:avLst/>
          </a:prstGeom>
        </p:spPr>
        <p:txBody>
          <a:bodyPr/>
          <a:lstStyle/>
          <a:p>
            <a:endParaRPr/>
          </a:p>
        </p:txBody>
      </p:sp>
      <p:sp>
        <p:nvSpPr>
          <p:cNvPr id="517" name="Shape 517"/>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Shape 413"/>
          <p:cNvSpPr>
            <a:spLocks noGrp="1" noRot="1" noChangeAspect="1"/>
          </p:cNvSpPr>
          <p:nvPr>
            <p:ph type="sldImg"/>
          </p:nvPr>
        </p:nvSpPr>
        <p:spPr>
          <a:prstGeom prst="rect">
            <a:avLst/>
          </a:prstGeom>
        </p:spPr>
        <p:txBody>
          <a:bodyPr/>
          <a:lstStyle/>
          <a:p>
            <a:endParaRPr/>
          </a:p>
        </p:txBody>
      </p:sp>
      <p:sp>
        <p:nvSpPr>
          <p:cNvPr id="414" name="Shape 414"/>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Shape 425"/>
          <p:cNvSpPr>
            <a:spLocks noGrp="1" noRot="1" noChangeAspect="1"/>
          </p:cNvSpPr>
          <p:nvPr>
            <p:ph type="sldImg"/>
          </p:nvPr>
        </p:nvSpPr>
        <p:spPr>
          <a:prstGeom prst="rect">
            <a:avLst/>
          </a:prstGeom>
        </p:spPr>
        <p:txBody>
          <a:bodyPr/>
          <a:lstStyle/>
          <a:p>
            <a:endParaRPr/>
          </a:p>
        </p:txBody>
      </p:sp>
      <p:sp>
        <p:nvSpPr>
          <p:cNvPr id="426" name="Shape 426"/>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Shape 432"/>
          <p:cNvSpPr>
            <a:spLocks noGrp="1" noRot="1" noChangeAspect="1"/>
          </p:cNvSpPr>
          <p:nvPr>
            <p:ph type="sldImg"/>
          </p:nvPr>
        </p:nvSpPr>
        <p:spPr>
          <a:prstGeom prst="rect">
            <a:avLst/>
          </a:prstGeom>
        </p:spPr>
        <p:txBody>
          <a:bodyPr/>
          <a:lstStyle/>
          <a:p>
            <a:endParaRPr/>
          </a:p>
        </p:txBody>
      </p:sp>
      <p:sp>
        <p:nvSpPr>
          <p:cNvPr id="433" name="Shape 433"/>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Shape 556"/>
          <p:cNvSpPr>
            <a:spLocks noGrp="1" noRot="1" noChangeAspect="1"/>
          </p:cNvSpPr>
          <p:nvPr>
            <p:ph type="sldImg"/>
          </p:nvPr>
        </p:nvSpPr>
        <p:spPr>
          <a:prstGeom prst="rect">
            <a:avLst/>
          </a:prstGeom>
        </p:spPr>
        <p:txBody>
          <a:bodyPr/>
          <a:lstStyle/>
          <a:p>
            <a:endParaRPr/>
          </a:p>
        </p:txBody>
      </p:sp>
      <p:sp>
        <p:nvSpPr>
          <p:cNvPr id="557" name="Shape 557"/>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C6693-C1C8-B515-816F-511CEE7F039F}"/>
            </a:ext>
          </a:extLst>
        </p:cNvPr>
        <p:cNvGrpSpPr/>
        <p:nvPr/>
      </p:nvGrpSpPr>
      <p:grpSpPr>
        <a:xfrm>
          <a:off x="0" y="0"/>
          <a:ext cx="0" cy="0"/>
          <a:chOff x="0" y="0"/>
          <a:chExt cx="0" cy="0"/>
        </a:xfrm>
      </p:grpSpPr>
      <p:sp>
        <p:nvSpPr>
          <p:cNvPr id="448" name="Shape 448">
            <a:extLst>
              <a:ext uri="{FF2B5EF4-FFF2-40B4-BE49-F238E27FC236}">
                <a16:creationId xmlns:a16="http://schemas.microsoft.com/office/drawing/2014/main" id="{EA9F536D-D15D-7F8C-5F80-5614B78DEA99}"/>
              </a:ext>
            </a:extLst>
          </p:cNvPr>
          <p:cNvSpPr>
            <a:spLocks noGrp="1" noRot="1" noChangeAspect="1"/>
          </p:cNvSpPr>
          <p:nvPr>
            <p:ph type="sldImg"/>
          </p:nvPr>
        </p:nvSpPr>
        <p:spPr>
          <a:prstGeom prst="rect">
            <a:avLst/>
          </a:prstGeom>
        </p:spPr>
        <p:txBody>
          <a:bodyPr/>
          <a:lstStyle/>
          <a:p>
            <a:endParaRPr/>
          </a:p>
        </p:txBody>
      </p:sp>
      <p:sp>
        <p:nvSpPr>
          <p:cNvPr id="449" name="Shape 449">
            <a:extLst>
              <a:ext uri="{FF2B5EF4-FFF2-40B4-BE49-F238E27FC236}">
                <a16:creationId xmlns:a16="http://schemas.microsoft.com/office/drawing/2014/main" id="{F25770DD-D034-404C-DCA4-77F960A4E4DE}"/>
              </a:ext>
            </a:extLst>
          </p:cNvPr>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extLst>
      <p:ext uri="{BB962C8B-B14F-4D97-AF65-F5344CB8AC3E}">
        <p14:creationId xmlns:p14="http://schemas.microsoft.com/office/powerpoint/2010/main" val="3177382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7B345-3177-5149-8A38-9F79BA83B00C}"/>
            </a:ext>
          </a:extLst>
        </p:cNvPr>
        <p:cNvGrpSpPr/>
        <p:nvPr/>
      </p:nvGrpSpPr>
      <p:grpSpPr>
        <a:xfrm>
          <a:off x="0" y="0"/>
          <a:ext cx="0" cy="0"/>
          <a:chOff x="0" y="0"/>
          <a:chExt cx="0" cy="0"/>
        </a:xfrm>
      </p:grpSpPr>
      <p:sp>
        <p:nvSpPr>
          <p:cNvPr id="448" name="Shape 448">
            <a:extLst>
              <a:ext uri="{FF2B5EF4-FFF2-40B4-BE49-F238E27FC236}">
                <a16:creationId xmlns:a16="http://schemas.microsoft.com/office/drawing/2014/main" id="{D6EAC113-0A52-0FF9-ED9F-4BE1E68DA6B3}"/>
              </a:ext>
            </a:extLst>
          </p:cNvPr>
          <p:cNvSpPr>
            <a:spLocks noGrp="1" noRot="1" noChangeAspect="1"/>
          </p:cNvSpPr>
          <p:nvPr>
            <p:ph type="sldImg"/>
          </p:nvPr>
        </p:nvSpPr>
        <p:spPr>
          <a:prstGeom prst="rect">
            <a:avLst/>
          </a:prstGeom>
        </p:spPr>
        <p:txBody>
          <a:bodyPr/>
          <a:lstStyle/>
          <a:p>
            <a:endParaRPr/>
          </a:p>
        </p:txBody>
      </p:sp>
      <p:sp>
        <p:nvSpPr>
          <p:cNvPr id="449" name="Shape 449">
            <a:extLst>
              <a:ext uri="{FF2B5EF4-FFF2-40B4-BE49-F238E27FC236}">
                <a16:creationId xmlns:a16="http://schemas.microsoft.com/office/drawing/2014/main" id="{BB552932-BBDC-B0CB-EB0F-588BDC5D029D}"/>
              </a:ext>
            </a:extLst>
          </p:cNvPr>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extLst>
      <p:ext uri="{BB962C8B-B14F-4D97-AF65-F5344CB8AC3E}">
        <p14:creationId xmlns:p14="http://schemas.microsoft.com/office/powerpoint/2010/main" val="4269766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7A642-E3B2-403C-5BBC-4D0B1FA23B7B}"/>
            </a:ext>
          </a:extLst>
        </p:cNvPr>
        <p:cNvGrpSpPr/>
        <p:nvPr/>
      </p:nvGrpSpPr>
      <p:grpSpPr>
        <a:xfrm>
          <a:off x="0" y="0"/>
          <a:ext cx="0" cy="0"/>
          <a:chOff x="0" y="0"/>
          <a:chExt cx="0" cy="0"/>
        </a:xfrm>
      </p:grpSpPr>
      <p:sp>
        <p:nvSpPr>
          <p:cNvPr id="448" name="Shape 448">
            <a:extLst>
              <a:ext uri="{FF2B5EF4-FFF2-40B4-BE49-F238E27FC236}">
                <a16:creationId xmlns:a16="http://schemas.microsoft.com/office/drawing/2014/main" id="{61E25525-551E-074C-A8A7-92527A853914}"/>
              </a:ext>
            </a:extLst>
          </p:cNvPr>
          <p:cNvSpPr>
            <a:spLocks noGrp="1" noRot="1" noChangeAspect="1"/>
          </p:cNvSpPr>
          <p:nvPr>
            <p:ph type="sldImg"/>
          </p:nvPr>
        </p:nvSpPr>
        <p:spPr>
          <a:prstGeom prst="rect">
            <a:avLst/>
          </a:prstGeom>
        </p:spPr>
        <p:txBody>
          <a:bodyPr/>
          <a:lstStyle/>
          <a:p>
            <a:endParaRPr/>
          </a:p>
        </p:txBody>
      </p:sp>
      <p:sp>
        <p:nvSpPr>
          <p:cNvPr id="449" name="Shape 449">
            <a:extLst>
              <a:ext uri="{FF2B5EF4-FFF2-40B4-BE49-F238E27FC236}">
                <a16:creationId xmlns:a16="http://schemas.microsoft.com/office/drawing/2014/main" id="{9F456686-408E-127F-C04F-808900E4D645}"/>
              </a:ext>
            </a:extLst>
          </p:cNvPr>
          <p:cNvSpPr>
            <a:spLocks noGrp="1"/>
          </p:cNvSpPr>
          <p:nvPr>
            <p:ph type="body" sz="quarter" idx="1"/>
          </p:nvPr>
        </p:nvSpPr>
        <p:spPr>
          <a:prstGeom prst="rect">
            <a:avLst/>
          </a:prstGeom>
        </p:spPr>
        <p:txBody>
          <a:bodyPr/>
          <a:lstStyle/>
          <a:p>
            <a:pPr marL="291041" indent="-291041">
              <a:buSzPct val="125000"/>
              <a:buChar char="-"/>
            </a:pPr>
            <a:r>
              <a:t>Cut off low: stationary because cut off from main westerly flow</a:t>
            </a:r>
          </a:p>
          <a:p>
            <a:pPr marL="291041" indent="-291041">
              <a:buSzPct val="125000"/>
              <a:buChar char="-"/>
            </a:pPr>
            <a:r>
              <a:t>Visible as minimum in Geopotential height (moisture transport indicated by arrows). </a:t>
            </a:r>
          </a:p>
          <a:p>
            <a:pPr marL="291041" indent="-291041">
              <a:buSzPct val="125000"/>
              <a:buChar char="-"/>
            </a:pPr>
            <a:r>
              <a:t>Connection local scale: Lifting in Eiffel/Ardennes regions</a:t>
            </a:r>
          </a:p>
        </p:txBody>
      </p:sp>
    </p:spTree>
    <p:extLst>
      <p:ext uri="{BB962C8B-B14F-4D97-AF65-F5344CB8AC3E}">
        <p14:creationId xmlns:p14="http://schemas.microsoft.com/office/powerpoint/2010/main" val="591814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 name="Shape 569"/>
          <p:cNvSpPr>
            <a:spLocks noGrp="1" noRot="1" noChangeAspect="1"/>
          </p:cNvSpPr>
          <p:nvPr>
            <p:ph type="sldImg"/>
          </p:nvPr>
        </p:nvSpPr>
        <p:spPr>
          <a:prstGeom prst="rect">
            <a:avLst/>
          </a:prstGeom>
        </p:spPr>
        <p:txBody>
          <a:bodyPr/>
          <a:lstStyle/>
          <a:p>
            <a:endParaRPr/>
          </a:p>
        </p:txBody>
      </p:sp>
      <p:sp>
        <p:nvSpPr>
          <p:cNvPr id="570" name="Shape 570"/>
          <p:cNvSpPr>
            <a:spLocks noGrp="1"/>
          </p:cNvSpPr>
          <p:nvPr>
            <p:ph type="body" sz="quarter" idx="1"/>
          </p:nvPr>
        </p:nvSpPr>
        <p:spPr>
          <a:prstGeom prst="rect">
            <a:avLst/>
          </a:prstGeom>
        </p:spPr>
        <p:txBody>
          <a:bodyPr/>
          <a:lstStyle/>
          <a:p>
            <a:pPr defTabSz="914400">
              <a:lnSpc>
                <a:spcPct val="100000"/>
              </a:lnSpc>
              <a:defRPr sz="1200">
                <a:latin typeface="Aptos"/>
                <a:ea typeface="Aptos"/>
                <a:cs typeface="Aptos"/>
                <a:sym typeface="Aptos"/>
              </a:defRPr>
            </a:pPr>
            <a:r>
              <a:t>Why do we care?</a:t>
            </a:r>
          </a:p>
          <a:p>
            <a:pPr defTabSz="914400">
              <a:lnSpc>
                <a:spcPct val="100000"/>
              </a:lnSpc>
              <a:defRPr sz="1200">
                <a:latin typeface="Aptos"/>
                <a:ea typeface="Aptos"/>
                <a:cs typeface="Aptos"/>
                <a:sym typeface="Aptos"/>
              </a:defRPr>
            </a:pPr>
            <a:r>
              <a:t>found that clustering is most frequent along the storm tracks. Along these storm tracks, cyclones generally form as a result of shear instabilities of the jet, called baroclinic instabilities. This instability depends on the meridional temperature gradient through the thermal wind balance. This meridional temperature gradient is proportional to the available potential energy of the mean flow. The instability grows by consuming this APE and converting it to KE. Hence, a logical consequence of this baroclinic growth mechanism is that cyclones reduce the baroclinicity, and thereby the PE availability. This is unfavourable to the formation of a subsequent cyclone. Given this general understanding of cyclogenesis on the storm track, clustering of cyclones is counter-intuitive.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en ondertitel">
    <p:spTree>
      <p:nvGrpSpPr>
        <p:cNvPr id="1" name=""/>
        <p:cNvGrpSpPr/>
        <p:nvPr/>
      </p:nvGrpSpPr>
      <p:grpSpPr>
        <a:xfrm>
          <a:off x="0" y="0"/>
          <a:ext cx="0" cy="0"/>
          <a:chOff x="0" y="0"/>
          <a:chExt cx="0" cy="0"/>
        </a:xfrm>
      </p:grpSpPr>
      <p:sp>
        <p:nvSpPr>
          <p:cNvPr id="11" name="Titeltekst"/>
          <p:cNvSpPr txBox="1">
            <a:spLocks noGrp="1"/>
          </p:cNvSpPr>
          <p:nvPr>
            <p:ph type="title"/>
          </p:nvPr>
        </p:nvSpPr>
        <p:spPr>
          <a:xfrm>
            <a:off x="948266" y="2445173"/>
            <a:ext cx="11108268" cy="2479041"/>
          </a:xfrm>
          <a:prstGeom prst="rect">
            <a:avLst/>
          </a:prstGeom>
        </p:spPr>
        <p:txBody>
          <a:bodyPr lIns="27093" tIns="27093" rIns="27093" bIns="27093" anchor="b"/>
          <a:lstStyle>
            <a:lvl1pPr defTabSz="587022">
              <a:defRPr sz="7800"/>
            </a:lvl1pPr>
          </a:lstStyle>
          <a:p>
            <a:r>
              <a:t>Titeltekst</a:t>
            </a:r>
          </a:p>
        </p:txBody>
      </p:sp>
      <p:sp>
        <p:nvSpPr>
          <p:cNvPr id="12" name="Hoofdtekst - niveau één…"/>
          <p:cNvSpPr txBox="1">
            <a:spLocks noGrp="1"/>
          </p:cNvSpPr>
          <p:nvPr>
            <p:ph type="body" sz="quarter" idx="1"/>
          </p:nvPr>
        </p:nvSpPr>
        <p:spPr>
          <a:xfrm>
            <a:off x="948266" y="4991946"/>
            <a:ext cx="11108268" cy="846668"/>
          </a:xfrm>
          <a:prstGeom prst="rect">
            <a:avLst/>
          </a:prstGeom>
        </p:spPr>
        <p:txBody>
          <a:bodyPr lIns="27093" tIns="27093" rIns="27093" bIns="27093" anchor="t"/>
          <a:lstStyle>
            <a:lvl1pPr marL="0" indent="0" algn="ctr" defTabSz="587022">
              <a:spcBef>
                <a:spcPts val="0"/>
              </a:spcBef>
              <a:buSzTx/>
              <a:buNone/>
              <a:defRPr sz="3800"/>
            </a:lvl1pPr>
            <a:lvl2pPr marL="0" indent="0" algn="ctr" defTabSz="587022">
              <a:spcBef>
                <a:spcPts val="0"/>
              </a:spcBef>
              <a:buSzTx/>
              <a:buNone/>
              <a:defRPr sz="3800"/>
            </a:lvl2pPr>
            <a:lvl3pPr marL="0" indent="0" algn="ctr" defTabSz="587022">
              <a:spcBef>
                <a:spcPts val="0"/>
              </a:spcBef>
              <a:buSzTx/>
              <a:buNone/>
              <a:defRPr sz="3800"/>
            </a:lvl3pPr>
            <a:lvl4pPr marL="0" indent="0" algn="ctr" defTabSz="587022">
              <a:spcBef>
                <a:spcPts val="0"/>
              </a:spcBef>
              <a:buSzTx/>
              <a:buNone/>
              <a:defRPr sz="3800"/>
            </a:lvl4pPr>
            <a:lvl5pPr marL="0" indent="0" algn="ctr" defTabSz="587022">
              <a:spcBef>
                <a:spcPts val="0"/>
              </a:spcBef>
              <a:buSzTx/>
              <a:buNone/>
              <a:defRPr sz="38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3"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horizonta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1667183" y="1009226"/>
            <a:ext cx="9672321" cy="6448215"/>
          </a:xfrm>
          <a:prstGeom prst="rect">
            <a:avLst/>
          </a:prstGeom>
        </p:spPr>
        <p:txBody>
          <a:bodyPr lIns="91439" tIns="45719" rIns="91439" bIns="45719" anchor="t">
            <a:noAutofit/>
          </a:bodyPr>
          <a:lstStyle/>
          <a:p>
            <a:endParaRPr/>
          </a:p>
        </p:txBody>
      </p:sp>
      <p:sp>
        <p:nvSpPr>
          <p:cNvPr id="21" name="Titeltekst"/>
          <p:cNvSpPr txBox="1">
            <a:spLocks noGrp="1"/>
          </p:cNvSpPr>
          <p:nvPr>
            <p:ph type="title"/>
          </p:nvPr>
        </p:nvSpPr>
        <p:spPr>
          <a:xfrm>
            <a:off x="338666" y="6292426"/>
            <a:ext cx="12327468" cy="1070188"/>
          </a:xfrm>
          <a:prstGeom prst="rect">
            <a:avLst/>
          </a:prstGeom>
        </p:spPr>
        <p:txBody>
          <a:bodyPr lIns="27093" tIns="27093" rIns="27093" bIns="27093" anchor="b"/>
          <a:lstStyle>
            <a:lvl1pPr defTabSz="587022">
              <a:defRPr sz="7800"/>
            </a:lvl1pPr>
          </a:lstStyle>
          <a:p>
            <a:r>
              <a:t>Titeltekst</a:t>
            </a:r>
          </a:p>
        </p:txBody>
      </p:sp>
      <p:sp>
        <p:nvSpPr>
          <p:cNvPr id="22" name="Hoofdtekst - niveau één…"/>
          <p:cNvSpPr txBox="1">
            <a:spLocks noGrp="1"/>
          </p:cNvSpPr>
          <p:nvPr>
            <p:ph type="body" sz="quarter" idx="1"/>
          </p:nvPr>
        </p:nvSpPr>
        <p:spPr>
          <a:xfrm>
            <a:off x="338666" y="7321973"/>
            <a:ext cx="12327468" cy="846667"/>
          </a:xfrm>
          <a:prstGeom prst="rect">
            <a:avLst/>
          </a:prstGeom>
        </p:spPr>
        <p:txBody>
          <a:bodyPr lIns="27093" tIns="27093" rIns="27093" bIns="27093" anchor="t"/>
          <a:lstStyle>
            <a:lvl1pPr marL="0" indent="0" algn="ctr" defTabSz="587022">
              <a:spcBef>
                <a:spcPts val="0"/>
              </a:spcBef>
              <a:buSzTx/>
              <a:buNone/>
              <a:defRPr sz="3800"/>
            </a:lvl1pPr>
            <a:lvl2pPr marL="0" indent="0" algn="ctr" defTabSz="587022">
              <a:spcBef>
                <a:spcPts val="0"/>
              </a:spcBef>
              <a:buSzTx/>
              <a:buNone/>
              <a:defRPr sz="3800"/>
            </a:lvl2pPr>
            <a:lvl3pPr marL="0" indent="0" algn="ctr" defTabSz="587022">
              <a:spcBef>
                <a:spcPts val="0"/>
              </a:spcBef>
              <a:buSzTx/>
              <a:buNone/>
              <a:defRPr sz="3800"/>
            </a:lvl3pPr>
            <a:lvl4pPr marL="0" indent="0" algn="ctr" defTabSz="587022">
              <a:spcBef>
                <a:spcPts val="0"/>
              </a:spcBef>
              <a:buSzTx/>
              <a:buNone/>
              <a:defRPr sz="3800"/>
            </a:lvl4pPr>
            <a:lvl5pPr marL="0" indent="0" algn="ctr" defTabSz="587022">
              <a:spcBef>
                <a:spcPts val="0"/>
              </a:spcBef>
              <a:buSzTx/>
              <a:buNone/>
              <a:defRPr sz="38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3"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 midden">
    <p:spTree>
      <p:nvGrpSpPr>
        <p:cNvPr id="1" name=""/>
        <p:cNvGrpSpPr/>
        <p:nvPr/>
      </p:nvGrpSpPr>
      <p:grpSpPr>
        <a:xfrm>
          <a:off x="0" y="0"/>
          <a:ext cx="0" cy="0"/>
          <a:chOff x="0" y="0"/>
          <a:chExt cx="0" cy="0"/>
        </a:xfrm>
      </p:grpSpPr>
      <p:sp>
        <p:nvSpPr>
          <p:cNvPr id="30" name="Titeltekst"/>
          <p:cNvSpPr txBox="1">
            <a:spLocks noGrp="1"/>
          </p:cNvSpPr>
          <p:nvPr>
            <p:ph type="title"/>
          </p:nvPr>
        </p:nvSpPr>
        <p:spPr>
          <a:xfrm>
            <a:off x="948266" y="3637279"/>
            <a:ext cx="11108268" cy="2479042"/>
          </a:xfrm>
          <a:prstGeom prst="rect">
            <a:avLst/>
          </a:prstGeom>
        </p:spPr>
        <p:txBody>
          <a:bodyPr lIns="27093" tIns="27093" rIns="27093" bIns="27093"/>
          <a:lstStyle>
            <a:lvl1pPr defTabSz="587022">
              <a:defRPr sz="7800"/>
            </a:lvl1pPr>
          </a:lstStyle>
          <a:p>
            <a:r>
              <a:t>Titeltekst</a:t>
            </a:r>
          </a:p>
        </p:txBody>
      </p:sp>
      <p:sp>
        <p:nvSpPr>
          <p:cNvPr id="31"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ca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6841066" y="1727199"/>
            <a:ext cx="6116322" cy="6116322"/>
          </a:xfrm>
          <a:prstGeom prst="rect">
            <a:avLst/>
          </a:prstGeom>
        </p:spPr>
        <p:txBody>
          <a:bodyPr lIns="91439" tIns="45719" rIns="91439" bIns="45719" anchor="t">
            <a:noAutofit/>
          </a:bodyPr>
          <a:lstStyle/>
          <a:p>
            <a:endParaRPr/>
          </a:p>
        </p:txBody>
      </p:sp>
      <p:sp>
        <p:nvSpPr>
          <p:cNvPr id="39" name="Titeltekst"/>
          <p:cNvSpPr txBox="1">
            <a:spLocks noGrp="1"/>
          </p:cNvSpPr>
          <p:nvPr>
            <p:ph type="title"/>
          </p:nvPr>
        </p:nvSpPr>
        <p:spPr>
          <a:xfrm>
            <a:off x="880533" y="1727199"/>
            <a:ext cx="5452534" cy="2959948"/>
          </a:xfrm>
          <a:prstGeom prst="rect">
            <a:avLst/>
          </a:prstGeom>
        </p:spPr>
        <p:txBody>
          <a:bodyPr lIns="27093" tIns="27093" rIns="27093" bIns="27093" anchor="b"/>
          <a:lstStyle>
            <a:lvl1pPr defTabSz="587022">
              <a:defRPr sz="5800"/>
            </a:lvl1pPr>
          </a:lstStyle>
          <a:p>
            <a:r>
              <a:t>Titeltekst</a:t>
            </a:r>
          </a:p>
        </p:txBody>
      </p:sp>
      <p:sp>
        <p:nvSpPr>
          <p:cNvPr id="40" name="Hoofdtekst - niveau één…"/>
          <p:cNvSpPr txBox="1">
            <a:spLocks noGrp="1"/>
          </p:cNvSpPr>
          <p:nvPr>
            <p:ph type="body" sz="quarter" idx="1"/>
          </p:nvPr>
        </p:nvSpPr>
        <p:spPr>
          <a:xfrm>
            <a:off x="880533" y="4700693"/>
            <a:ext cx="5452534" cy="3054774"/>
          </a:xfrm>
          <a:prstGeom prst="rect">
            <a:avLst/>
          </a:prstGeom>
        </p:spPr>
        <p:txBody>
          <a:bodyPr lIns="27093" tIns="27093" rIns="27093" bIns="27093" anchor="t"/>
          <a:lstStyle>
            <a:lvl1pPr marL="0" indent="0" algn="ctr" defTabSz="587022">
              <a:spcBef>
                <a:spcPts val="0"/>
              </a:spcBef>
              <a:buSzTx/>
              <a:buNone/>
              <a:defRPr sz="3800"/>
            </a:lvl1pPr>
            <a:lvl2pPr marL="0" indent="0" algn="ctr" defTabSz="587022">
              <a:spcBef>
                <a:spcPts val="0"/>
              </a:spcBef>
              <a:buSzTx/>
              <a:buNone/>
              <a:defRPr sz="3800"/>
            </a:lvl2pPr>
            <a:lvl3pPr marL="0" indent="0" algn="ctr" defTabSz="587022">
              <a:spcBef>
                <a:spcPts val="0"/>
              </a:spcBef>
              <a:buSzTx/>
              <a:buNone/>
              <a:defRPr sz="3800"/>
            </a:lvl3pPr>
            <a:lvl4pPr marL="0" indent="0" algn="ctr" defTabSz="587022">
              <a:spcBef>
                <a:spcPts val="0"/>
              </a:spcBef>
              <a:buSzTx/>
              <a:buNone/>
              <a:defRPr sz="3800"/>
            </a:lvl4pPr>
            <a:lvl5pPr marL="0" indent="0" algn="ctr" defTabSz="587022">
              <a:spcBef>
                <a:spcPts val="0"/>
              </a:spcBef>
              <a:buSzTx/>
              <a:buNone/>
              <a:defRPr sz="38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41"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 boven">
    <p:spTree>
      <p:nvGrpSpPr>
        <p:cNvPr id="1" name=""/>
        <p:cNvGrpSpPr/>
        <p:nvPr/>
      </p:nvGrpSpPr>
      <p:grpSpPr>
        <a:xfrm>
          <a:off x="0" y="0"/>
          <a:ext cx="0" cy="0"/>
          <a:chOff x="0" y="0"/>
          <a:chExt cx="0" cy="0"/>
        </a:xfrm>
      </p:grpSpPr>
      <p:sp>
        <p:nvSpPr>
          <p:cNvPr id="48" name="Titeltekst"/>
          <p:cNvSpPr txBox="1">
            <a:spLocks noGrp="1"/>
          </p:cNvSpPr>
          <p:nvPr>
            <p:ph type="title"/>
          </p:nvPr>
        </p:nvSpPr>
        <p:spPr>
          <a:xfrm>
            <a:off x="900853" y="1408853"/>
            <a:ext cx="11203094" cy="1219201"/>
          </a:xfrm>
          <a:prstGeom prst="rect">
            <a:avLst/>
          </a:prstGeom>
        </p:spPr>
        <p:txBody>
          <a:bodyPr lIns="27093" tIns="27093" rIns="27093" bIns="27093"/>
          <a:lstStyle>
            <a:lvl1pPr defTabSz="587022">
              <a:defRPr sz="7800"/>
            </a:lvl1pPr>
          </a:lstStyle>
          <a:p>
            <a:r>
              <a:t>Titeltekst</a:t>
            </a:r>
          </a:p>
        </p:txBody>
      </p:sp>
      <p:sp>
        <p:nvSpPr>
          <p:cNvPr id="49"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56" name="Titeltekst"/>
          <p:cNvSpPr txBox="1">
            <a:spLocks noGrp="1"/>
          </p:cNvSpPr>
          <p:nvPr>
            <p:ph type="title"/>
          </p:nvPr>
        </p:nvSpPr>
        <p:spPr>
          <a:xfrm>
            <a:off x="900853" y="1408853"/>
            <a:ext cx="11203094" cy="1219201"/>
          </a:xfrm>
          <a:prstGeom prst="rect">
            <a:avLst/>
          </a:prstGeom>
        </p:spPr>
        <p:txBody>
          <a:bodyPr lIns="27093" tIns="27093" rIns="27093" bIns="27093"/>
          <a:lstStyle>
            <a:lvl1pPr defTabSz="587022">
              <a:defRPr sz="7800"/>
            </a:lvl1pPr>
          </a:lstStyle>
          <a:p>
            <a:r>
              <a:t>Titeltekst</a:t>
            </a:r>
          </a:p>
        </p:txBody>
      </p:sp>
      <p:sp>
        <p:nvSpPr>
          <p:cNvPr id="57" name="Hoofdtekst - niveau één…"/>
          <p:cNvSpPr txBox="1">
            <a:spLocks noGrp="1"/>
          </p:cNvSpPr>
          <p:nvPr>
            <p:ph type="body" idx="1"/>
          </p:nvPr>
        </p:nvSpPr>
        <p:spPr>
          <a:xfrm>
            <a:off x="900853" y="2898986"/>
            <a:ext cx="11203094" cy="4958081"/>
          </a:xfrm>
          <a:prstGeom prst="rect">
            <a:avLst/>
          </a:prstGeom>
        </p:spPr>
        <p:txBody>
          <a:bodyPr lIns="27093" tIns="27093" rIns="27093" bIns="27093"/>
          <a:lstStyle>
            <a:lvl1pPr marL="449791" indent="-449791" defTabSz="587022">
              <a:spcBef>
                <a:spcPts val="4100"/>
              </a:spcBef>
              <a:buSzPct val="125000"/>
              <a:defRPr sz="3400"/>
            </a:lvl1pPr>
            <a:lvl2pPr marL="1084791" indent="-449791" defTabSz="587022">
              <a:spcBef>
                <a:spcPts val="4100"/>
              </a:spcBef>
              <a:buSzPct val="125000"/>
              <a:defRPr sz="3400"/>
            </a:lvl2pPr>
            <a:lvl3pPr marL="1719791" indent="-449791" defTabSz="587022">
              <a:spcBef>
                <a:spcPts val="4100"/>
              </a:spcBef>
              <a:buSzPct val="125000"/>
              <a:defRPr sz="3400"/>
            </a:lvl3pPr>
            <a:lvl4pPr marL="2354791" indent="-449791" defTabSz="587022">
              <a:spcBef>
                <a:spcPts val="4100"/>
              </a:spcBef>
              <a:buSzPct val="125000"/>
              <a:defRPr sz="3400"/>
            </a:lvl4pPr>
            <a:lvl5pPr marL="2989791" indent="-449791" defTabSz="587022">
              <a:spcBef>
                <a:spcPts val="4100"/>
              </a:spcBef>
              <a:buSzPct val="125000"/>
              <a:defRPr sz="34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58"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el, opsomm., f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5845386" y="2898986"/>
            <a:ext cx="7437122" cy="4958081"/>
          </a:xfrm>
          <a:prstGeom prst="rect">
            <a:avLst/>
          </a:prstGeom>
        </p:spPr>
        <p:txBody>
          <a:bodyPr lIns="91439" tIns="45719" rIns="91439" bIns="45719" anchor="t">
            <a:noAutofit/>
          </a:bodyPr>
          <a:lstStyle/>
          <a:p>
            <a:endParaRPr/>
          </a:p>
        </p:txBody>
      </p:sp>
      <p:sp>
        <p:nvSpPr>
          <p:cNvPr id="66" name="Titeltekst"/>
          <p:cNvSpPr txBox="1">
            <a:spLocks noGrp="1"/>
          </p:cNvSpPr>
          <p:nvPr>
            <p:ph type="title"/>
          </p:nvPr>
        </p:nvSpPr>
        <p:spPr>
          <a:xfrm>
            <a:off x="900853" y="1408853"/>
            <a:ext cx="11203094" cy="1219201"/>
          </a:xfrm>
          <a:prstGeom prst="rect">
            <a:avLst/>
          </a:prstGeom>
        </p:spPr>
        <p:txBody>
          <a:bodyPr lIns="27093" tIns="27093" rIns="27093" bIns="27093"/>
          <a:lstStyle>
            <a:lvl1pPr defTabSz="587022">
              <a:defRPr sz="7800"/>
            </a:lvl1pPr>
          </a:lstStyle>
          <a:p>
            <a:r>
              <a:t>Titeltekst</a:t>
            </a:r>
          </a:p>
        </p:txBody>
      </p:sp>
      <p:sp>
        <p:nvSpPr>
          <p:cNvPr id="67" name="Hoofdtekst - niveau één…"/>
          <p:cNvSpPr txBox="1">
            <a:spLocks noGrp="1"/>
          </p:cNvSpPr>
          <p:nvPr>
            <p:ph type="body" sz="half" idx="1"/>
          </p:nvPr>
        </p:nvSpPr>
        <p:spPr>
          <a:xfrm>
            <a:off x="900853" y="2898986"/>
            <a:ext cx="5452534" cy="4958081"/>
          </a:xfrm>
          <a:prstGeom prst="rect">
            <a:avLst/>
          </a:prstGeom>
        </p:spPr>
        <p:txBody>
          <a:bodyPr lIns="27093" tIns="27093" rIns="27093" bIns="27093"/>
          <a:lstStyle>
            <a:lvl1pPr marL="382336" indent="-382336" defTabSz="587022">
              <a:spcBef>
                <a:spcPts val="3200"/>
              </a:spcBef>
              <a:buSzPct val="125000"/>
              <a:defRPr sz="2600"/>
            </a:lvl1pPr>
            <a:lvl2pPr marL="941136" indent="-382336" defTabSz="587022">
              <a:spcBef>
                <a:spcPts val="3200"/>
              </a:spcBef>
              <a:buSzPct val="125000"/>
              <a:defRPr sz="2600"/>
            </a:lvl2pPr>
            <a:lvl3pPr marL="1499936" indent="-382336" defTabSz="587022">
              <a:spcBef>
                <a:spcPts val="3200"/>
              </a:spcBef>
              <a:buSzPct val="125000"/>
              <a:defRPr sz="2600"/>
            </a:lvl3pPr>
            <a:lvl4pPr marL="2058736" indent="-382336" defTabSz="587022">
              <a:spcBef>
                <a:spcPts val="3200"/>
              </a:spcBef>
              <a:buSzPct val="125000"/>
              <a:defRPr sz="2600"/>
            </a:lvl4pPr>
            <a:lvl5pPr marL="2617536" indent="-382336" defTabSz="587022">
              <a:spcBef>
                <a:spcPts val="3200"/>
              </a:spcBef>
              <a:buSzPct val="125000"/>
              <a:defRPr sz="26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68"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Opsomming">
    <p:spTree>
      <p:nvGrpSpPr>
        <p:cNvPr id="1" name=""/>
        <p:cNvGrpSpPr/>
        <p:nvPr/>
      </p:nvGrpSpPr>
      <p:grpSpPr>
        <a:xfrm>
          <a:off x="0" y="0"/>
          <a:ext cx="0" cy="0"/>
          <a:chOff x="0" y="0"/>
          <a:chExt cx="0" cy="0"/>
        </a:xfrm>
      </p:grpSpPr>
      <p:sp>
        <p:nvSpPr>
          <p:cNvPr id="75" name="Hoofdtekst - niveau één…"/>
          <p:cNvSpPr txBox="1">
            <a:spLocks noGrp="1"/>
          </p:cNvSpPr>
          <p:nvPr>
            <p:ph type="body" idx="1"/>
          </p:nvPr>
        </p:nvSpPr>
        <p:spPr>
          <a:xfrm>
            <a:off x="900853" y="2167466"/>
            <a:ext cx="11203094" cy="5418668"/>
          </a:xfrm>
          <a:prstGeom prst="rect">
            <a:avLst/>
          </a:prstGeom>
        </p:spPr>
        <p:txBody>
          <a:bodyPr lIns="27093" tIns="27093" rIns="27093" bIns="27093"/>
          <a:lstStyle>
            <a:lvl1pPr marL="449791" indent="-449791" defTabSz="587022">
              <a:spcBef>
                <a:spcPts val="4100"/>
              </a:spcBef>
              <a:buSzPct val="125000"/>
              <a:defRPr sz="3400"/>
            </a:lvl1pPr>
            <a:lvl2pPr marL="1084791" indent="-449791" defTabSz="587022">
              <a:spcBef>
                <a:spcPts val="4100"/>
              </a:spcBef>
              <a:buSzPct val="125000"/>
              <a:defRPr sz="3400"/>
            </a:lvl2pPr>
            <a:lvl3pPr marL="1719791" indent="-449791" defTabSz="587022">
              <a:spcBef>
                <a:spcPts val="4100"/>
              </a:spcBef>
              <a:buSzPct val="125000"/>
              <a:defRPr sz="3400"/>
            </a:lvl3pPr>
            <a:lvl4pPr marL="2354791" indent="-449791" defTabSz="587022">
              <a:spcBef>
                <a:spcPts val="4100"/>
              </a:spcBef>
              <a:buSzPct val="125000"/>
              <a:defRPr sz="3400"/>
            </a:lvl4pPr>
            <a:lvl5pPr marL="2989791" indent="-449791" defTabSz="587022">
              <a:spcBef>
                <a:spcPts val="4100"/>
              </a:spcBef>
              <a:buSzPct val="125000"/>
              <a:defRPr sz="34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76"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Foto - driemaal">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8160173" y="4978400"/>
            <a:ext cx="4439921" cy="2959947"/>
          </a:xfrm>
          <a:prstGeom prst="rect">
            <a:avLst/>
          </a:prstGeom>
        </p:spPr>
        <p:txBody>
          <a:bodyPr lIns="91439" tIns="45719" rIns="91439" bIns="45719" anchor="t">
            <a:noAutofit/>
          </a:bodyPr>
          <a:lstStyle/>
          <a:p>
            <a:endParaRPr/>
          </a:p>
        </p:txBody>
      </p:sp>
      <p:sp>
        <p:nvSpPr>
          <p:cNvPr id="84" name="532204087_1355x1355.jpg"/>
          <p:cNvSpPr>
            <a:spLocks noGrp="1"/>
          </p:cNvSpPr>
          <p:nvPr>
            <p:ph type="pic" sz="quarter" idx="22"/>
          </p:nvPr>
        </p:nvSpPr>
        <p:spPr>
          <a:xfrm>
            <a:off x="8405707" y="1679786"/>
            <a:ext cx="3948854" cy="3948854"/>
          </a:xfrm>
          <a:prstGeom prst="rect">
            <a:avLst/>
          </a:prstGeom>
        </p:spPr>
        <p:txBody>
          <a:bodyPr lIns="91439" tIns="45719" rIns="91439" bIns="45719" anchor="t">
            <a:noAutofit/>
          </a:bodyPr>
          <a:lstStyle/>
          <a:p>
            <a:endParaRPr/>
          </a:p>
        </p:txBody>
      </p:sp>
      <p:sp>
        <p:nvSpPr>
          <p:cNvPr id="85" name="532241774_2880x1920.jpg"/>
          <p:cNvSpPr>
            <a:spLocks noGrp="1"/>
          </p:cNvSpPr>
          <p:nvPr>
            <p:ph type="pic" idx="23"/>
          </p:nvPr>
        </p:nvSpPr>
        <p:spPr>
          <a:xfrm>
            <a:off x="-528321" y="1822026"/>
            <a:ext cx="9174481" cy="6116322"/>
          </a:xfrm>
          <a:prstGeom prst="rect">
            <a:avLst/>
          </a:prstGeom>
        </p:spPr>
        <p:txBody>
          <a:bodyPr lIns="91439" tIns="45719" rIns="91439" bIns="45719" anchor="t">
            <a:noAutofit/>
          </a:bodyPr>
          <a:lstStyle/>
          <a:p>
            <a:endParaRPr/>
          </a:p>
        </p:txBody>
      </p:sp>
      <p:sp>
        <p:nvSpPr>
          <p:cNvPr id="86"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at">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273386" y="5994400"/>
            <a:ext cx="10464802" cy="389264"/>
          </a:xfrm>
          <a:prstGeom prst="rect">
            <a:avLst/>
          </a:prstGeom>
        </p:spPr>
        <p:txBody>
          <a:bodyPr lIns="27093" tIns="27093" rIns="27093" bIns="27093" anchor="t">
            <a:spAutoFit/>
          </a:bodyPr>
          <a:lstStyle>
            <a:lvl1pPr marL="0" indent="0" algn="ctr" defTabSz="587022">
              <a:spcBef>
                <a:spcPts val="0"/>
              </a:spcBef>
              <a:buSzTx/>
              <a:buNone/>
              <a:defRPr sz="2200" i="1"/>
            </a:lvl1pPr>
          </a:lstStyle>
          <a:p>
            <a:r>
              <a:t>–Johnny Appleseed</a:t>
            </a:r>
          </a:p>
        </p:txBody>
      </p:sp>
      <p:sp>
        <p:nvSpPr>
          <p:cNvPr id="94" name="&quot;Typ hier een citaat.&quot;"/>
          <p:cNvSpPr txBox="1">
            <a:spLocks noGrp="1"/>
          </p:cNvSpPr>
          <p:nvPr>
            <p:ph type="body" sz="quarter" idx="22"/>
          </p:nvPr>
        </p:nvSpPr>
        <p:spPr>
          <a:xfrm>
            <a:off x="1273386" y="4399192"/>
            <a:ext cx="10464802" cy="562362"/>
          </a:xfrm>
          <a:prstGeom prst="rect">
            <a:avLst/>
          </a:prstGeom>
        </p:spPr>
        <p:txBody>
          <a:bodyPr lIns="27093" tIns="27093" rIns="27093" bIns="27093">
            <a:spAutoFit/>
          </a:bodyPr>
          <a:lstStyle>
            <a:lvl1pPr marL="0" indent="0" algn="ctr" defTabSz="587022">
              <a:spcBef>
                <a:spcPts val="0"/>
              </a:spcBef>
              <a:buSzTx/>
              <a:buNone/>
              <a:defRPr sz="3400">
                <a:latin typeface="+mn-lt"/>
                <a:ea typeface="+mn-ea"/>
                <a:cs typeface="+mn-cs"/>
                <a:sym typeface="Helvetica Neue Medium"/>
              </a:defRPr>
            </a:lvl1pPr>
          </a:lstStyle>
          <a:p>
            <a:r>
              <a:t>"Typ hier een citaat." </a:t>
            </a:r>
          </a:p>
        </p:txBody>
      </p:sp>
      <p:sp>
        <p:nvSpPr>
          <p:cNvPr id="95"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27094" y="541866"/>
            <a:ext cx="13058988" cy="8705993"/>
          </a:xfrm>
          <a:prstGeom prst="rect">
            <a:avLst/>
          </a:prstGeom>
        </p:spPr>
        <p:txBody>
          <a:bodyPr lIns="91439" tIns="45719" rIns="91439" bIns="45719" anchor="t">
            <a:noAutofit/>
          </a:bodyPr>
          <a:lstStyle/>
          <a:p>
            <a:endParaRPr/>
          </a:p>
        </p:txBody>
      </p:sp>
      <p:sp>
        <p:nvSpPr>
          <p:cNvPr id="103"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Leeg">
    <p:spTree>
      <p:nvGrpSpPr>
        <p:cNvPr id="1" name=""/>
        <p:cNvGrpSpPr/>
        <p:nvPr/>
      </p:nvGrpSpPr>
      <p:grpSpPr>
        <a:xfrm>
          <a:off x="0" y="0"/>
          <a:ext cx="0" cy="0"/>
          <a:chOff x="0" y="0"/>
          <a:chExt cx="0" cy="0"/>
        </a:xfrm>
      </p:grpSpPr>
      <p:sp>
        <p:nvSpPr>
          <p:cNvPr id="110" name="Dianummer"/>
          <p:cNvSpPr txBox="1">
            <a:spLocks noGrp="1"/>
          </p:cNvSpPr>
          <p:nvPr>
            <p:ph type="sldNum" sz="quarter" idx="2"/>
          </p:nvPr>
        </p:nvSpPr>
        <p:spPr>
          <a:xfrm>
            <a:off x="6352590" y="8195733"/>
            <a:ext cx="292846" cy="276894"/>
          </a:xfrm>
          <a:prstGeom prst="rect">
            <a:avLst/>
          </a:prstGeom>
        </p:spPr>
        <p:txBody>
          <a:bodyPr lIns="27093" tIns="27093" rIns="27093" bIns="27093"/>
          <a:lstStyle>
            <a:lvl1pPr defTabSz="587022"/>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7" name="Titeltekst"/>
          <p:cNvSpPr txBox="1">
            <a:spLocks noGrp="1"/>
          </p:cNvSpPr>
          <p:nvPr>
            <p:ph type="title"/>
          </p:nvPr>
        </p:nvSpPr>
        <p:spPr>
          <a:prstGeom prst="rect">
            <a:avLst/>
          </a:prstGeom>
        </p:spPr>
        <p:txBody>
          <a:bodyPr/>
          <a:lstStyle/>
          <a:p>
            <a:r>
              <a:t>Titeltekst</a:t>
            </a:r>
          </a:p>
        </p:txBody>
      </p:sp>
      <p:sp>
        <p:nvSpPr>
          <p:cNvPr id="11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25" name="Afbeelding"/>
          <p:cNvSpPr>
            <a:spLocks noGrp="1"/>
          </p:cNvSpPr>
          <p:nvPr>
            <p:ph type="pic" idx="21"/>
          </p:nvPr>
        </p:nvSpPr>
        <p:spPr>
          <a:xfrm>
            <a:off x="2952146" y="1117085"/>
            <a:ext cx="11633229" cy="7755486"/>
          </a:xfrm>
          <a:prstGeom prst="rect">
            <a:avLst/>
          </a:prstGeom>
        </p:spPr>
        <p:txBody>
          <a:bodyPr lIns="91439" tIns="45719" rIns="91439" bIns="45719" anchor="t">
            <a:noAutofit/>
          </a:bodyPr>
          <a:lstStyle/>
          <a:p>
            <a:endParaRPr/>
          </a:p>
        </p:txBody>
      </p:sp>
      <p:sp>
        <p:nvSpPr>
          <p:cNvPr id="126" name="Titeltekst"/>
          <p:cNvSpPr txBox="1">
            <a:spLocks noGrp="1"/>
          </p:cNvSpPr>
          <p:nvPr>
            <p:ph type="title"/>
          </p:nvPr>
        </p:nvSpPr>
        <p:spPr>
          <a:xfrm>
            <a:off x="952500" y="635000"/>
            <a:ext cx="5334000" cy="3987800"/>
          </a:xfrm>
          <a:prstGeom prst="rect">
            <a:avLst/>
          </a:prstGeom>
        </p:spPr>
        <p:txBody>
          <a:bodyPr anchor="b"/>
          <a:lstStyle>
            <a:lvl1pPr>
              <a:defRPr sz="6000">
                <a:latin typeface="Helvetica Light"/>
                <a:ea typeface="Helvetica Light"/>
                <a:cs typeface="Helvetica Light"/>
                <a:sym typeface="Helvetica Light"/>
              </a:defRPr>
            </a:lvl1pPr>
          </a:lstStyle>
          <a:p>
            <a:r>
              <a:t>Titeltekst</a:t>
            </a:r>
          </a:p>
        </p:txBody>
      </p:sp>
      <p:sp>
        <p:nvSpPr>
          <p:cNvPr id="127" name="Hoofdtekst - niveau één…"/>
          <p:cNvSpPr txBox="1">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a:latin typeface="Helvetica Light"/>
                <a:ea typeface="Helvetica Light"/>
                <a:cs typeface="Helvetica Light"/>
                <a:sym typeface="Helvetica Light"/>
              </a:defRPr>
            </a:lvl1pPr>
            <a:lvl2pPr marL="0" indent="228600" algn="ctr">
              <a:spcBef>
                <a:spcPts val="0"/>
              </a:spcBef>
              <a:buSzTx/>
              <a:buNone/>
              <a:defRPr>
                <a:latin typeface="Helvetica Light"/>
                <a:ea typeface="Helvetica Light"/>
                <a:cs typeface="Helvetica Light"/>
                <a:sym typeface="Helvetica Light"/>
              </a:defRPr>
            </a:lvl2pPr>
            <a:lvl3pPr marL="0" indent="457200" algn="ctr">
              <a:spcBef>
                <a:spcPts val="0"/>
              </a:spcBef>
              <a:buSzTx/>
              <a:buNone/>
              <a:defRPr>
                <a:latin typeface="Helvetica Light"/>
                <a:ea typeface="Helvetica Light"/>
                <a:cs typeface="Helvetica Light"/>
                <a:sym typeface="Helvetica Light"/>
              </a:defRPr>
            </a:lvl3pPr>
            <a:lvl4pPr marL="0" indent="685800" algn="ctr">
              <a:spcBef>
                <a:spcPts val="0"/>
              </a:spcBef>
              <a:buSzTx/>
              <a:buNone/>
              <a:defRPr>
                <a:latin typeface="Helvetica Light"/>
                <a:ea typeface="Helvetica Light"/>
                <a:cs typeface="Helvetica Light"/>
                <a:sym typeface="Helvetica Light"/>
              </a:defRPr>
            </a:lvl4pPr>
            <a:lvl5pPr marL="0" indent="914400" algn="ctr">
              <a:spcBef>
                <a:spcPts val="0"/>
              </a:spcBef>
              <a:buSzTx/>
              <a:buNone/>
              <a:defRPr>
                <a:latin typeface="Helvetica Light"/>
                <a:ea typeface="Helvetica Light"/>
                <a:cs typeface="Helvetica Light"/>
                <a:sym typeface="Helvetica Light"/>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28" name="Rechthoek"/>
          <p:cNvSpPr/>
          <p:nvPr/>
        </p:nvSpPr>
        <p:spPr>
          <a:xfrm>
            <a:off x="12699" y="-4474"/>
            <a:ext cx="13017501" cy="509787"/>
          </a:xfrm>
          <a:prstGeom prst="rect">
            <a:avLst/>
          </a:prstGeom>
          <a:solidFill>
            <a:srgbClr val="E6E6E6"/>
          </a:solid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129" name="Rechthoek"/>
          <p:cNvSpPr/>
          <p:nvPr/>
        </p:nvSpPr>
        <p:spPr>
          <a:xfrm>
            <a:off x="-38100" y="425450"/>
            <a:ext cx="13081000" cy="152119"/>
          </a:xfrm>
          <a:prstGeom prst="rect">
            <a:avLst/>
          </a:prstGeom>
          <a:blipFill>
            <a:blip r:embed="rId2"/>
          </a:blip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solidFill>
                  <a:srgbClr val="FFFFFF"/>
                </a:solidFill>
                <a:latin typeface="Helvetica Light"/>
                <a:ea typeface="Helvetica Light"/>
                <a:cs typeface="Helvetica Light"/>
                <a:sym typeface="Helvetica Light"/>
              </a:defRPr>
            </a:pPr>
            <a:endParaRPr/>
          </a:p>
        </p:txBody>
      </p:sp>
      <p:sp>
        <p:nvSpPr>
          <p:cNvPr id="130" name="Dianummer"/>
          <p:cNvSpPr txBox="1">
            <a:spLocks noGrp="1"/>
          </p:cNvSpPr>
          <p:nvPr>
            <p:ph type="sldNum" sz="quarter" idx="2"/>
          </p:nvPr>
        </p:nvSpPr>
        <p:spPr>
          <a:xfrm>
            <a:off x="6311798" y="925195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‹nr.›</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37" name="Afbeelding"/>
          <p:cNvSpPr>
            <a:spLocks noGrp="1"/>
          </p:cNvSpPr>
          <p:nvPr>
            <p:ph type="pic" idx="21"/>
          </p:nvPr>
        </p:nvSpPr>
        <p:spPr>
          <a:xfrm>
            <a:off x="4533900" y="2603500"/>
            <a:ext cx="9429750" cy="6286500"/>
          </a:xfrm>
          <a:prstGeom prst="rect">
            <a:avLst/>
          </a:prstGeom>
        </p:spPr>
        <p:txBody>
          <a:bodyPr lIns="91439" tIns="45719" rIns="91439" bIns="45719" anchor="t">
            <a:noAutofit/>
          </a:bodyPr>
          <a:lstStyle/>
          <a:p>
            <a:endParaRPr/>
          </a:p>
        </p:txBody>
      </p:sp>
      <p:sp>
        <p:nvSpPr>
          <p:cNvPr id="138" name="Titeltekst"/>
          <p:cNvSpPr txBox="1">
            <a:spLocks noGrp="1"/>
          </p:cNvSpPr>
          <p:nvPr>
            <p:ph type="title"/>
          </p:nvPr>
        </p:nvSpPr>
        <p:spPr>
          <a:xfrm>
            <a:off x="952500" y="444500"/>
            <a:ext cx="11099800" cy="2159000"/>
          </a:xfrm>
          <a:prstGeom prst="rect">
            <a:avLst/>
          </a:prstGeom>
        </p:spPr>
        <p:txBody>
          <a:bodyPr/>
          <a:lstStyle>
            <a:lvl1pPr>
              <a:defRPr>
                <a:latin typeface="Helvetica Light"/>
                <a:ea typeface="Helvetica Light"/>
                <a:cs typeface="Helvetica Light"/>
                <a:sym typeface="Helvetica Light"/>
              </a:defRPr>
            </a:lvl1pPr>
          </a:lstStyle>
          <a:p>
            <a:r>
              <a:t>Titeltekst</a:t>
            </a:r>
          </a:p>
        </p:txBody>
      </p:sp>
      <p:sp>
        <p:nvSpPr>
          <p:cNvPr id="139" name="Hoofdtekst - niveau één…"/>
          <p:cNvSpPr txBox="1">
            <a:spLocks noGrp="1"/>
          </p:cNvSpPr>
          <p:nvPr>
            <p:ph type="body" sz="half" idx="1"/>
          </p:nvPr>
        </p:nvSpPr>
        <p:spPr>
          <a:xfrm>
            <a:off x="952500" y="2603500"/>
            <a:ext cx="5334000" cy="6286500"/>
          </a:xfrm>
          <a:prstGeom prst="rect">
            <a:avLst/>
          </a:prstGeom>
        </p:spPr>
        <p:txBody>
          <a:bodyPr/>
          <a:lstStyle>
            <a:lvl1pPr marL="342900" indent="-342900">
              <a:spcBef>
                <a:spcPts val="3200"/>
              </a:spcBef>
              <a:buSzPct val="75000"/>
              <a:defRPr sz="2800">
                <a:latin typeface="Helvetica Light"/>
                <a:ea typeface="Helvetica Light"/>
                <a:cs typeface="Helvetica Light"/>
                <a:sym typeface="Helvetica Light"/>
              </a:defRPr>
            </a:lvl1pPr>
            <a:lvl2pPr marL="685800" indent="-342900">
              <a:spcBef>
                <a:spcPts val="3200"/>
              </a:spcBef>
              <a:buSzPct val="75000"/>
              <a:defRPr sz="2800">
                <a:latin typeface="Helvetica Light"/>
                <a:ea typeface="Helvetica Light"/>
                <a:cs typeface="Helvetica Light"/>
                <a:sym typeface="Helvetica Light"/>
              </a:defRPr>
            </a:lvl2pPr>
            <a:lvl3pPr marL="1028700" indent="-342900">
              <a:spcBef>
                <a:spcPts val="3200"/>
              </a:spcBef>
              <a:buSzPct val="75000"/>
              <a:defRPr sz="2800">
                <a:latin typeface="Helvetica Light"/>
                <a:ea typeface="Helvetica Light"/>
                <a:cs typeface="Helvetica Light"/>
                <a:sym typeface="Helvetica Light"/>
              </a:defRPr>
            </a:lvl3pPr>
            <a:lvl4pPr marL="1371600" indent="-342900">
              <a:spcBef>
                <a:spcPts val="3200"/>
              </a:spcBef>
              <a:buSzPct val="75000"/>
              <a:defRPr sz="2800">
                <a:latin typeface="Helvetica Light"/>
                <a:ea typeface="Helvetica Light"/>
                <a:cs typeface="Helvetica Light"/>
                <a:sym typeface="Helvetica Light"/>
              </a:defRPr>
            </a:lvl4pPr>
            <a:lvl5pPr marL="1714500" indent="-342900">
              <a:spcBef>
                <a:spcPts val="3200"/>
              </a:spcBef>
              <a:buSzPct val="75000"/>
              <a:defRPr sz="2800">
                <a:latin typeface="Helvetica Light"/>
                <a:ea typeface="Helvetica Light"/>
                <a:cs typeface="Helvetica Light"/>
                <a:sym typeface="Helvetica Light"/>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40" name="Rechthoek"/>
          <p:cNvSpPr/>
          <p:nvPr/>
        </p:nvSpPr>
        <p:spPr>
          <a:xfrm>
            <a:off x="12699" y="-4474"/>
            <a:ext cx="13017501" cy="509787"/>
          </a:xfrm>
          <a:prstGeom prst="rect">
            <a:avLst/>
          </a:prstGeom>
          <a:solidFill>
            <a:srgbClr val="E6E6E6"/>
          </a:solid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141" name="Rechthoek"/>
          <p:cNvSpPr/>
          <p:nvPr/>
        </p:nvSpPr>
        <p:spPr>
          <a:xfrm>
            <a:off x="-38100" y="425450"/>
            <a:ext cx="13081000" cy="152119"/>
          </a:xfrm>
          <a:prstGeom prst="rect">
            <a:avLst/>
          </a:prstGeom>
          <a:blipFill>
            <a:blip r:embed="rId2"/>
          </a:blip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solidFill>
                  <a:srgbClr val="FFFFFF"/>
                </a:solidFill>
                <a:latin typeface="Helvetica Light"/>
                <a:ea typeface="Helvetica Light"/>
                <a:cs typeface="Helvetica Light"/>
                <a:sym typeface="Helvetica Light"/>
              </a:defRPr>
            </a:pPr>
            <a:endParaRPr/>
          </a:p>
        </p:txBody>
      </p:sp>
      <p:sp>
        <p:nvSpPr>
          <p:cNvPr id="142" name="Dianummer"/>
          <p:cNvSpPr txBox="1">
            <a:spLocks noGrp="1"/>
          </p:cNvSpPr>
          <p:nvPr>
            <p:ph type="sldNum" sz="quarter" idx="2"/>
          </p:nvPr>
        </p:nvSpPr>
        <p:spPr>
          <a:xfrm>
            <a:off x="6311798" y="925195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‹nr.›</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9" name="Afbeelding"/>
          <p:cNvSpPr>
            <a:spLocks noGrp="1"/>
          </p:cNvSpPr>
          <p:nvPr>
            <p:ph type="pic" sz="quarter" idx="21"/>
          </p:nvPr>
        </p:nvSpPr>
        <p:spPr>
          <a:xfrm>
            <a:off x="6680200" y="5026947"/>
            <a:ext cx="6057901" cy="4040705"/>
          </a:xfrm>
          <a:prstGeom prst="rect">
            <a:avLst/>
          </a:prstGeom>
        </p:spPr>
        <p:txBody>
          <a:bodyPr lIns="91439" tIns="45719" rIns="91439" bIns="45719" anchor="t">
            <a:noAutofit/>
          </a:bodyPr>
          <a:lstStyle/>
          <a:p>
            <a:endParaRPr/>
          </a:p>
        </p:txBody>
      </p:sp>
      <p:sp>
        <p:nvSpPr>
          <p:cNvPr id="150" name="Afbeelding"/>
          <p:cNvSpPr>
            <a:spLocks noGrp="1"/>
          </p:cNvSpPr>
          <p:nvPr>
            <p:ph type="pic" sz="quarter" idx="22"/>
          </p:nvPr>
        </p:nvSpPr>
        <p:spPr>
          <a:xfrm>
            <a:off x="6502400" y="886747"/>
            <a:ext cx="5867400" cy="3911601"/>
          </a:xfrm>
          <a:prstGeom prst="rect">
            <a:avLst/>
          </a:prstGeom>
        </p:spPr>
        <p:txBody>
          <a:bodyPr lIns="91439" tIns="45719" rIns="91439" bIns="45719" anchor="t">
            <a:noAutofit/>
          </a:bodyPr>
          <a:lstStyle/>
          <a:p>
            <a:endParaRPr/>
          </a:p>
        </p:txBody>
      </p:sp>
      <p:sp>
        <p:nvSpPr>
          <p:cNvPr id="151" name="Afbeelding"/>
          <p:cNvSpPr>
            <a:spLocks noGrp="1"/>
          </p:cNvSpPr>
          <p:nvPr>
            <p:ph type="pic" idx="23"/>
          </p:nvPr>
        </p:nvSpPr>
        <p:spPr>
          <a:xfrm>
            <a:off x="-2374900" y="889000"/>
            <a:ext cx="11976100" cy="7984067"/>
          </a:xfrm>
          <a:prstGeom prst="rect">
            <a:avLst/>
          </a:prstGeom>
        </p:spPr>
        <p:txBody>
          <a:bodyPr lIns="91439" tIns="45719" rIns="91439" bIns="45719" anchor="t">
            <a:noAutofit/>
          </a:bodyPr>
          <a:lstStyle/>
          <a:p>
            <a:endParaRPr/>
          </a:p>
        </p:txBody>
      </p:sp>
      <p:sp>
        <p:nvSpPr>
          <p:cNvPr id="152" name="Rechthoek"/>
          <p:cNvSpPr/>
          <p:nvPr/>
        </p:nvSpPr>
        <p:spPr>
          <a:xfrm>
            <a:off x="12699" y="-4474"/>
            <a:ext cx="13017501" cy="509787"/>
          </a:xfrm>
          <a:prstGeom prst="rect">
            <a:avLst/>
          </a:prstGeom>
          <a:solidFill>
            <a:srgbClr val="E6E6E6"/>
          </a:solid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153" name="Rechthoek"/>
          <p:cNvSpPr/>
          <p:nvPr/>
        </p:nvSpPr>
        <p:spPr>
          <a:xfrm>
            <a:off x="-38100" y="425450"/>
            <a:ext cx="13081000" cy="152119"/>
          </a:xfrm>
          <a:prstGeom prst="rect">
            <a:avLst/>
          </a:prstGeom>
          <a:blipFill>
            <a:blip r:embed="rId2"/>
          </a:blip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solidFill>
                  <a:srgbClr val="FFFFFF"/>
                </a:solidFill>
                <a:latin typeface="Helvetica Light"/>
                <a:ea typeface="Helvetica Light"/>
                <a:cs typeface="Helvetica Light"/>
                <a:sym typeface="Helvetica Light"/>
              </a:defRPr>
            </a:pPr>
            <a:endParaRPr/>
          </a:p>
        </p:txBody>
      </p:sp>
      <p:sp>
        <p:nvSpPr>
          <p:cNvPr id="154" name="Dianummer"/>
          <p:cNvSpPr txBox="1">
            <a:spLocks noGrp="1"/>
          </p:cNvSpPr>
          <p:nvPr>
            <p:ph type="sldNum" sz="quarter" idx="2"/>
          </p:nvPr>
        </p:nvSpPr>
        <p:spPr>
          <a:xfrm>
            <a:off x="6311798" y="925195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‹nr.›</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161" name="Afbeelding"/>
          <p:cNvSpPr>
            <a:spLocks noGrp="1"/>
          </p:cNvSpPr>
          <p:nvPr>
            <p:ph type="pic" idx="21"/>
          </p:nvPr>
        </p:nvSpPr>
        <p:spPr>
          <a:xfrm>
            <a:off x="1606550" y="863600"/>
            <a:ext cx="9779000" cy="6522729"/>
          </a:xfrm>
          <a:prstGeom prst="rect">
            <a:avLst/>
          </a:prstGeom>
        </p:spPr>
        <p:txBody>
          <a:bodyPr lIns="91439" tIns="45719" rIns="91439" bIns="45719" anchor="t">
            <a:noAutofit/>
          </a:bodyPr>
          <a:lstStyle/>
          <a:p>
            <a:endParaRPr/>
          </a:p>
        </p:txBody>
      </p:sp>
      <p:sp>
        <p:nvSpPr>
          <p:cNvPr id="162" name="Titeltekst"/>
          <p:cNvSpPr txBox="1">
            <a:spLocks noGrp="1"/>
          </p:cNvSpPr>
          <p:nvPr>
            <p:ph type="title"/>
          </p:nvPr>
        </p:nvSpPr>
        <p:spPr>
          <a:xfrm>
            <a:off x="1270000" y="6946900"/>
            <a:ext cx="10464800" cy="1422400"/>
          </a:xfrm>
          <a:prstGeom prst="rect">
            <a:avLst/>
          </a:prstGeom>
        </p:spPr>
        <p:txBody>
          <a:bodyPr anchor="b"/>
          <a:lstStyle>
            <a:lvl1pPr>
              <a:defRPr>
                <a:latin typeface="Helvetica Light"/>
                <a:ea typeface="Helvetica Light"/>
                <a:cs typeface="Helvetica Light"/>
                <a:sym typeface="Helvetica Light"/>
              </a:defRPr>
            </a:lvl1pPr>
          </a:lstStyle>
          <a:p>
            <a:r>
              <a:t>Titeltekst</a:t>
            </a:r>
          </a:p>
        </p:txBody>
      </p:sp>
      <p:sp>
        <p:nvSpPr>
          <p:cNvPr id="163" name="Hoofdtekst - niveau één…"/>
          <p:cNvSpPr txBox="1">
            <a:spLocks noGrp="1"/>
          </p:cNvSpPr>
          <p:nvPr>
            <p:ph type="body" sz="quarter" idx="1"/>
          </p:nvPr>
        </p:nvSpPr>
        <p:spPr>
          <a:xfrm>
            <a:off x="1270000" y="8420100"/>
            <a:ext cx="10464800" cy="1130300"/>
          </a:xfrm>
          <a:prstGeom prst="rect">
            <a:avLst/>
          </a:prstGeom>
        </p:spPr>
        <p:txBody>
          <a:bodyPr anchor="t"/>
          <a:lstStyle>
            <a:lvl1pPr marL="0" indent="0" algn="ctr">
              <a:spcBef>
                <a:spcPts val="0"/>
              </a:spcBef>
              <a:buSzTx/>
              <a:buNone/>
              <a:defRPr>
                <a:latin typeface="Helvetica Light"/>
                <a:ea typeface="Helvetica Light"/>
                <a:cs typeface="Helvetica Light"/>
                <a:sym typeface="Helvetica Light"/>
              </a:defRPr>
            </a:lvl1pPr>
            <a:lvl2pPr marL="0" indent="228600" algn="ctr">
              <a:spcBef>
                <a:spcPts val="0"/>
              </a:spcBef>
              <a:buSzTx/>
              <a:buNone/>
              <a:defRPr>
                <a:latin typeface="Helvetica Light"/>
                <a:ea typeface="Helvetica Light"/>
                <a:cs typeface="Helvetica Light"/>
                <a:sym typeface="Helvetica Light"/>
              </a:defRPr>
            </a:lvl2pPr>
            <a:lvl3pPr marL="0" indent="457200" algn="ctr">
              <a:spcBef>
                <a:spcPts val="0"/>
              </a:spcBef>
              <a:buSzTx/>
              <a:buNone/>
              <a:defRPr>
                <a:latin typeface="Helvetica Light"/>
                <a:ea typeface="Helvetica Light"/>
                <a:cs typeface="Helvetica Light"/>
                <a:sym typeface="Helvetica Light"/>
              </a:defRPr>
            </a:lvl3pPr>
            <a:lvl4pPr marL="0" indent="685800" algn="ctr">
              <a:spcBef>
                <a:spcPts val="0"/>
              </a:spcBef>
              <a:buSzTx/>
              <a:buNone/>
              <a:defRPr>
                <a:latin typeface="Helvetica Light"/>
                <a:ea typeface="Helvetica Light"/>
                <a:cs typeface="Helvetica Light"/>
                <a:sym typeface="Helvetica Light"/>
              </a:defRPr>
            </a:lvl4pPr>
            <a:lvl5pPr marL="0" indent="914400" algn="ctr">
              <a:spcBef>
                <a:spcPts val="0"/>
              </a:spcBef>
              <a:buSzTx/>
              <a:buNone/>
              <a:defRPr>
                <a:latin typeface="Helvetica Light"/>
                <a:ea typeface="Helvetica Light"/>
                <a:cs typeface="Helvetica Light"/>
                <a:sym typeface="Helvetica Light"/>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64" name="Rechthoek"/>
          <p:cNvSpPr/>
          <p:nvPr/>
        </p:nvSpPr>
        <p:spPr>
          <a:xfrm>
            <a:off x="12699" y="-4474"/>
            <a:ext cx="13017501" cy="509787"/>
          </a:xfrm>
          <a:prstGeom prst="rect">
            <a:avLst/>
          </a:prstGeom>
          <a:solidFill>
            <a:srgbClr val="E6E6E6"/>
          </a:solid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latin typeface="Helvetica Light"/>
                <a:ea typeface="Helvetica Light"/>
                <a:cs typeface="Helvetica Light"/>
                <a:sym typeface="Helvetica Light"/>
              </a:defRPr>
            </a:pPr>
            <a:endParaRPr/>
          </a:p>
        </p:txBody>
      </p:sp>
      <p:sp>
        <p:nvSpPr>
          <p:cNvPr id="165" name="Rechthoek"/>
          <p:cNvSpPr/>
          <p:nvPr/>
        </p:nvSpPr>
        <p:spPr>
          <a:xfrm>
            <a:off x="-38100" y="425450"/>
            <a:ext cx="13081000" cy="152119"/>
          </a:xfrm>
          <a:prstGeom prst="rect">
            <a:avLst/>
          </a:prstGeom>
          <a:blipFill>
            <a:blip r:embed="rId2"/>
          </a:blipFill>
          <a:ln w="3175">
            <a:miter lim="400000"/>
          </a:ln>
          <a:effectLst>
            <a:outerShdw blurRad="38100" dist="25400" dir="5400000" rotWithShape="0">
              <a:srgbClr val="000000">
                <a:alpha val="50000"/>
              </a:srgbClr>
            </a:outerShdw>
          </a:effectLst>
        </p:spPr>
        <p:txBody>
          <a:bodyPr lIns="50800" tIns="50800" rIns="50800" bIns="50800" anchor="ctr"/>
          <a:lstStyle/>
          <a:p>
            <a:pPr defTabSz="584200">
              <a:defRPr sz="2400" b="0">
                <a:solidFill>
                  <a:srgbClr val="FFFFFF"/>
                </a:solidFill>
                <a:latin typeface="Helvetica Light"/>
                <a:ea typeface="Helvetica Light"/>
                <a:cs typeface="Helvetica Light"/>
                <a:sym typeface="Helvetica Light"/>
              </a:defRPr>
            </a:pPr>
            <a:endParaRPr/>
          </a:p>
        </p:txBody>
      </p:sp>
      <p:sp>
        <p:nvSpPr>
          <p:cNvPr id="166" name="Dianummer"/>
          <p:cNvSpPr txBox="1">
            <a:spLocks noGrp="1"/>
          </p:cNvSpPr>
          <p:nvPr>
            <p:ph type="sldNum" sz="quarter" idx="2"/>
          </p:nvPr>
        </p:nvSpPr>
        <p:spPr>
          <a:xfrm>
            <a:off x="6311798" y="9245600"/>
            <a:ext cx="368504" cy="381000"/>
          </a:xfrm>
          <a:prstGeom prst="rect">
            <a:avLst/>
          </a:prstGeom>
        </p:spPr>
        <p:txBody>
          <a:bodyPr/>
          <a:lstStyle>
            <a:lvl1pPr>
              <a:defRPr sz="1800">
                <a:latin typeface="Helvetica Light"/>
                <a:ea typeface="Helvetica Light"/>
                <a:cs typeface="Helvetica Light"/>
                <a:sym typeface="Helvetica Light"/>
              </a:defRPr>
            </a:lvl1pPr>
          </a:lstStyle>
          <a:p>
            <a:fld id="{86CB4B4D-7CA3-9044-876B-883B54F8677D}" type="slidenum">
              <a:t>‹nr.›</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nd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2" name="Titeltekst"/>
          <p:cNvSpPr txBox="1">
            <a:spLocks noGrp="1"/>
          </p:cNvSpPr>
          <p:nvPr>
            <p:ph type="title"/>
          </p:nvPr>
        </p:nvSpPr>
        <p:spPr>
          <a:xfrm>
            <a:off x="699224" y="1464734"/>
            <a:ext cx="12007533" cy="844428"/>
          </a:xfrm>
          <a:prstGeom prst="rect">
            <a:avLst/>
          </a:prstGeom>
          <a:blipFill>
            <a:blip r:embed="rId3"/>
            <a:stretch>
              <a:fillRect/>
            </a:stretch>
          </a:blipFill>
        </p:spPr>
        <p:txBody>
          <a:bodyPr lIns="0" tIns="0" rIns="0" bIns="0" anchor="t"/>
          <a:lstStyle>
            <a:lvl1pPr algn="l" defTabSz="1300480">
              <a:lnSpc>
                <a:spcPts val="5600"/>
              </a:lnSpc>
              <a:defRPr sz="4200">
                <a:solidFill>
                  <a:srgbClr val="005172"/>
                </a:solidFill>
                <a:latin typeface="Verdana"/>
                <a:ea typeface="Verdana"/>
                <a:cs typeface="Verdana"/>
                <a:sym typeface="Verdana"/>
              </a:defRPr>
            </a:lvl1pPr>
          </a:lstStyle>
          <a:p>
            <a:r>
              <a:t>Titeltekst</a:t>
            </a:r>
          </a:p>
        </p:txBody>
      </p:sp>
      <p:sp>
        <p:nvSpPr>
          <p:cNvPr id="193" name="Hoofdtekst - niveau één…"/>
          <p:cNvSpPr txBox="1">
            <a:spLocks noGrp="1"/>
          </p:cNvSpPr>
          <p:nvPr>
            <p:ph type="body" idx="1"/>
          </p:nvPr>
        </p:nvSpPr>
        <p:spPr>
          <a:xfrm>
            <a:off x="599039" y="3185279"/>
            <a:ext cx="12119025" cy="4362242"/>
          </a:xfrm>
          <a:prstGeom prst="rect">
            <a:avLst/>
          </a:prstGeom>
        </p:spPr>
        <p:txBody>
          <a:bodyPr lIns="48767" tIns="48767" rIns="48767" bIns="48767" anchor="t"/>
          <a:lstStyle>
            <a:lvl1pPr marL="344199" indent="-344199" defTabSz="1300480">
              <a:lnSpc>
                <a:spcPts val="3500"/>
              </a:lnSpc>
              <a:spcBef>
                <a:spcPts val="1700"/>
              </a:spcBef>
              <a:buClr>
                <a:srgbClr val="005172"/>
              </a:buClr>
              <a:buSzPct val="140000"/>
              <a:buChar char="▪"/>
              <a:defRPr sz="3000">
                <a:solidFill>
                  <a:srgbClr val="005172"/>
                </a:solidFill>
                <a:latin typeface="Verdana"/>
                <a:ea typeface="Verdana"/>
                <a:cs typeface="Verdana"/>
                <a:sym typeface="Verdana"/>
              </a:defRPr>
            </a:lvl1pPr>
            <a:lvl2pPr marL="1086572" indent="-389659"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2pPr>
            <a:lvl3pPr marL="1995632" indent="-435120"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3pPr>
            <a:lvl4pPr marL="2823441" indent="-491404"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4pPr>
            <a:lvl5pPr marL="3533342" indent="-480579"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194" name="Dianummer"/>
          <p:cNvSpPr txBox="1">
            <a:spLocks noGrp="1"/>
          </p:cNvSpPr>
          <p:nvPr>
            <p:ph type="sldNum" sz="quarter" idx="2"/>
          </p:nvPr>
        </p:nvSpPr>
        <p:spPr>
          <a:xfrm>
            <a:off x="-1" y="1219199"/>
            <a:ext cx="497786" cy="465837"/>
          </a:xfrm>
          <a:prstGeom prst="rect">
            <a:avLst/>
          </a:prstGeom>
        </p:spPr>
        <p:txBody>
          <a:bodyPr lIns="48767" tIns="48767" rIns="48767" bIns="48767"/>
          <a:lstStyle>
            <a:lvl1pPr algn="l" defTabSz="1300480">
              <a:defRPr sz="2400">
                <a:solidFill>
                  <a:srgbClr val="005172"/>
                </a:solidFill>
                <a:latin typeface="Verdana"/>
                <a:ea typeface="Verdana"/>
                <a:cs typeface="Verdana"/>
                <a:sym typeface="Verdana"/>
              </a:defRPr>
            </a:lvl1pPr>
          </a:lstStyle>
          <a:p>
            <a:fld id="{86CB4B4D-7CA3-9044-876B-883B54F8677D}" type="slidenum">
              <a:t>‹nr.›</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eldia">
    <p:spTree>
      <p:nvGrpSpPr>
        <p:cNvPr id="1" name=""/>
        <p:cNvGrpSpPr/>
        <p:nvPr/>
      </p:nvGrpSpPr>
      <p:grpSpPr>
        <a:xfrm>
          <a:off x="0" y="0"/>
          <a:ext cx="0" cy="0"/>
          <a:chOff x="0" y="0"/>
          <a:chExt cx="0" cy="0"/>
        </a:xfrm>
      </p:grpSpPr>
      <p:sp>
        <p:nvSpPr>
          <p:cNvPr id="210" name="Titeltekst"/>
          <p:cNvSpPr txBox="1">
            <a:spLocks noGrp="1"/>
          </p:cNvSpPr>
          <p:nvPr>
            <p:ph type="title"/>
          </p:nvPr>
        </p:nvSpPr>
        <p:spPr>
          <a:xfrm>
            <a:off x="1625599" y="2416387"/>
            <a:ext cx="9753602" cy="2546774"/>
          </a:xfrm>
          <a:prstGeom prst="rect">
            <a:avLst/>
          </a:prstGeom>
        </p:spPr>
        <p:txBody>
          <a:bodyPr lIns="48767" tIns="48767" rIns="48767" bIns="48767" anchor="b"/>
          <a:lstStyle>
            <a:lvl1pPr defTabSz="1300480">
              <a:lnSpc>
                <a:spcPct val="90000"/>
              </a:lnSpc>
              <a:defRPr sz="8400">
                <a:latin typeface="Calibri Light"/>
                <a:ea typeface="Calibri Light"/>
                <a:cs typeface="Calibri Light"/>
                <a:sym typeface="Calibri Light"/>
              </a:defRPr>
            </a:lvl1pPr>
          </a:lstStyle>
          <a:p>
            <a:r>
              <a:t>Titeltekst</a:t>
            </a:r>
          </a:p>
        </p:txBody>
      </p:sp>
      <p:sp>
        <p:nvSpPr>
          <p:cNvPr id="211" name="Hoofdtekst - niveau één…"/>
          <p:cNvSpPr txBox="1">
            <a:spLocks noGrp="1"/>
          </p:cNvSpPr>
          <p:nvPr>
            <p:ph type="body" sz="quarter" idx="1"/>
          </p:nvPr>
        </p:nvSpPr>
        <p:spPr>
          <a:xfrm>
            <a:off x="1625599" y="5061373"/>
            <a:ext cx="9753602" cy="1766147"/>
          </a:xfrm>
          <a:prstGeom prst="rect">
            <a:avLst/>
          </a:prstGeom>
        </p:spPr>
        <p:txBody>
          <a:bodyPr lIns="48767" tIns="48767" rIns="48767" bIns="48767" anchor="t"/>
          <a:lstStyle>
            <a:lvl1pPr marL="0" indent="0" algn="ctr" defTabSz="1300480">
              <a:lnSpc>
                <a:spcPct val="90000"/>
              </a:lnSpc>
              <a:spcBef>
                <a:spcPts val="1400"/>
              </a:spcBef>
              <a:buSzTx/>
              <a:buNone/>
              <a:defRPr sz="3400">
                <a:latin typeface="Calibri"/>
                <a:ea typeface="Calibri"/>
                <a:cs typeface="Calibri"/>
                <a:sym typeface="Calibri"/>
              </a:defRPr>
            </a:lvl1pPr>
            <a:lvl2pPr marL="0" indent="457200" algn="ctr" defTabSz="1300480">
              <a:lnSpc>
                <a:spcPct val="90000"/>
              </a:lnSpc>
              <a:spcBef>
                <a:spcPts val="1400"/>
              </a:spcBef>
              <a:buSzTx/>
              <a:buNone/>
              <a:defRPr sz="3400">
                <a:latin typeface="Calibri"/>
                <a:ea typeface="Calibri"/>
                <a:cs typeface="Calibri"/>
                <a:sym typeface="Calibri"/>
              </a:defRPr>
            </a:lvl2pPr>
            <a:lvl3pPr marL="0" indent="914400" algn="ctr" defTabSz="1300480">
              <a:lnSpc>
                <a:spcPct val="90000"/>
              </a:lnSpc>
              <a:spcBef>
                <a:spcPts val="1400"/>
              </a:spcBef>
              <a:buSzTx/>
              <a:buNone/>
              <a:defRPr sz="3400">
                <a:latin typeface="Calibri"/>
                <a:ea typeface="Calibri"/>
                <a:cs typeface="Calibri"/>
                <a:sym typeface="Calibri"/>
              </a:defRPr>
            </a:lvl3pPr>
            <a:lvl4pPr marL="0" indent="1371600" algn="ctr" defTabSz="1300480">
              <a:lnSpc>
                <a:spcPct val="90000"/>
              </a:lnSpc>
              <a:spcBef>
                <a:spcPts val="1400"/>
              </a:spcBef>
              <a:buSzTx/>
              <a:buNone/>
              <a:defRPr sz="3400">
                <a:latin typeface="Calibri"/>
                <a:ea typeface="Calibri"/>
                <a:cs typeface="Calibri"/>
                <a:sym typeface="Calibri"/>
              </a:defRPr>
            </a:lvl4pPr>
            <a:lvl5pPr marL="0" indent="1828800" algn="ctr" defTabSz="1300480">
              <a:lnSpc>
                <a:spcPct val="90000"/>
              </a:lnSpc>
              <a:spcBef>
                <a:spcPts val="1400"/>
              </a:spcBef>
              <a:buSzTx/>
              <a:buNone/>
              <a:defRPr sz="3400">
                <a:latin typeface="Calibri"/>
                <a:ea typeface="Calibri"/>
                <a:cs typeface="Calibri"/>
                <a:sym typeface="Calibri"/>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12" name="Dianummer"/>
          <p:cNvSpPr txBox="1">
            <a:spLocks noGrp="1"/>
          </p:cNvSpPr>
          <p:nvPr>
            <p:ph type="sldNum" sz="quarter" idx="2"/>
          </p:nvPr>
        </p:nvSpPr>
        <p:spPr>
          <a:xfrm>
            <a:off x="11794506" y="8040695"/>
            <a:ext cx="316215" cy="306690"/>
          </a:xfrm>
          <a:prstGeom prst="rect">
            <a:avLst/>
          </a:prstGeom>
        </p:spPr>
        <p:txBody>
          <a:bodyPr lIns="48767" tIns="48767" rIns="48767" bIns="48767" anchor="ctr"/>
          <a:lstStyle>
            <a:lvl1pPr algn="r" defTabSz="1300480">
              <a:defRPr>
                <a:solidFill>
                  <a:srgbClr val="888888"/>
                </a:solidFill>
                <a:latin typeface="Calibri"/>
                <a:ea typeface="Calibri"/>
                <a:cs typeface="Calibri"/>
                <a:sym typeface="Calibri"/>
              </a:defRPr>
            </a:lvl1pPr>
          </a:lstStyle>
          <a:p>
            <a:fld id="{86CB4B4D-7CA3-9044-876B-883B54F8677D}" type="slidenum">
              <a:t>‹nr.›</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Inhoud van twee">
    <p:spTree>
      <p:nvGrpSpPr>
        <p:cNvPr id="1" name=""/>
        <p:cNvGrpSpPr/>
        <p:nvPr/>
      </p:nvGrpSpPr>
      <p:grpSpPr>
        <a:xfrm>
          <a:off x="0" y="0"/>
          <a:ext cx="0" cy="0"/>
          <a:chOff x="0" y="0"/>
          <a:chExt cx="0" cy="0"/>
        </a:xfrm>
      </p:grpSpPr>
      <p:sp>
        <p:nvSpPr>
          <p:cNvPr id="219" name="Titeltekst"/>
          <p:cNvSpPr txBox="1">
            <a:spLocks noGrp="1"/>
          </p:cNvSpPr>
          <p:nvPr>
            <p:ph type="title"/>
          </p:nvPr>
        </p:nvSpPr>
        <p:spPr>
          <a:xfrm>
            <a:off x="894079" y="1608666"/>
            <a:ext cx="11216642" cy="1413935"/>
          </a:xfrm>
          <a:prstGeom prst="rect">
            <a:avLst/>
          </a:prstGeom>
        </p:spPr>
        <p:txBody>
          <a:bodyPr lIns="48767" tIns="48767" rIns="48767" bIns="48767"/>
          <a:lstStyle>
            <a:lvl1pPr algn="l" defTabSz="1300480">
              <a:lnSpc>
                <a:spcPct val="90000"/>
              </a:lnSpc>
              <a:defRPr sz="6200">
                <a:latin typeface="Calibri Light"/>
                <a:ea typeface="Calibri Light"/>
                <a:cs typeface="Calibri Light"/>
                <a:sym typeface="Calibri Light"/>
              </a:defRPr>
            </a:lvl1pPr>
          </a:lstStyle>
          <a:p>
            <a:r>
              <a:t>Titeltekst</a:t>
            </a:r>
          </a:p>
        </p:txBody>
      </p:sp>
      <p:sp>
        <p:nvSpPr>
          <p:cNvPr id="220" name="Hoofdtekst - niveau één…"/>
          <p:cNvSpPr txBox="1">
            <a:spLocks noGrp="1"/>
          </p:cNvSpPr>
          <p:nvPr>
            <p:ph type="body" sz="half" idx="1"/>
          </p:nvPr>
        </p:nvSpPr>
        <p:spPr>
          <a:xfrm>
            <a:off x="894079" y="3166533"/>
            <a:ext cx="5527041" cy="4641428"/>
          </a:xfrm>
          <a:prstGeom prst="rect">
            <a:avLst/>
          </a:prstGeom>
        </p:spPr>
        <p:txBody>
          <a:bodyPr lIns="48767" tIns="48767" rIns="48767" bIns="48767" anchor="t"/>
          <a:lstStyle>
            <a:lvl1pPr marL="310242" indent="-310242" defTabSz="1300480">
              <a:lnSpc>
                <a:spcPct val="90000"/>
              </a:lnSpc>
              <a:spcBef>
                <a:spcPts val="1400"/>
              </a:spcBef>
              <a:buSzPct val="100000"/>
              <a:buFont typeface="Arial"/>
              <a:defRPr sz="3800">
                <a:latin typeface="Calibri"/>
                <a:ea typeface="Calibri"/>
                <a:cs typeface="Calibri"/>
                <a:sym typeface="Calibri"/>
              </a:defRPr>
            </a:lvl1pPr>
            <a:lvl2pPr marL="819150" indent="-361950" defTabSz="1300480">
              <a:lnSpc>
                <a:spcPct val="90000"/>
              </a:lnSpc>
              <a:spcBef>
                <a:spcPts val="1400"/>
              </a:spcBef>
              <a:buSzPct val="100000"/>
              <a:buFont typeface="Arial"/>
              <a:defRPr sz="3800">
                <a:latin typeface="Calibri"/>
                <a:ea typeface="Calibri"/>
                <a:cs typeface="Calibri"/>
                <a:sym typeface="Calibri"/>
              </a:defRPr>
            </a:lvl2pPr>
            <a:lvl3pPr marL="1348739" indent="-434339" defTabSz="1300480">
              <a:lnSpc>
                <a:spcPct val="90000"/>
              </a:lnSpc>
              <a:spcBef>
                <a:spcPts val="1400"/>
              </a:spcBef>
              <a:buSzPct val="100000"/>
              <a:buFont typeface="Arial"/>
              <a:defRPr sz="3800">
                <a:latin typeface="Calibri"/>
                <a:ea typeface="Calibri"/>
                <a:cs typeface="Calibri"/>
                <a:sym typeface="Calibri"/>
              </a:defRPr>
            </a:lvl3pPr>
            <a:lvl4pPr marL="1854200" indent="-482600" defTabSz="1300480">
              <a:lnSpc>
                <a:spcPct val="90000"/>
              </a:lnSpc>
              <a:spcBef>
                <a:spcPts val="1400"/>
              </a:spcBef>
              <a:buSzPct val="100000"/>
              <a:buFont typeface="Arial"/>
              <a:defRPr sz="3800">
                <a:latin typeface="Calibri"/>
                <a:ea typeface="Calibri"/>
                <a:cs typeface="Calibri"/>
                <a:sym typeface="Calibri"/>
              </a:defRPr>
            </a:lvl4pPr>
            <a:lvl5pPr marL="2311400" indent="-482600" defTabSz="1300480">
              <a:lnSpc>
                <a:spcPct val="90000"/>
              </a:lnSpc>
              <a:spcBef>
                <a:spcPts val="1400"/>
              </a:spcBef>
              <a:buSzPct val="100000"/>
              <a:buFont typeface="Arial"/>
              <a:defRPr sz="3800">
                <a:latin typeface="Calibri"/>
                <a:ea typeface="Calibri"/>
                <a:cs typeface="Calibri"/>
                <a:sym typeface="Calibri"/>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21" name="Dianummer"/>
          <p:cNvSpPr txBox="1">
            <a:spLocks noGrp="1"/>
          </p:cNvSpPr>
          <p:nvPr>
            <p:ph type="sldNum" sz="quarter" idx="2"/>
          </p:nvPr>
        </p:nvSpPr>
        <p:spPr>
          <a:xfrm>
            <a:off x="11794506" y="8040695"/>
            <a:ext cx="316215" cy="306690"/>
          </a:xfrm>
          <a:prstGeom prst="rect">
            <a:avLst/>
          </a:prstGeom>
        </p:spPr>
        <p:txBody>
          <a:bodyPr lIns="48767" tIns="48767" rIns="48767" bIns="48767" anchor="ctr"/>
          <a:lstStyle>
            <a:lvl1pPr algn="r" defTabSz="1300480">
              <a:defRPr>
                <a:solidFill>
                  <a:srgbClr val="888888"/>
                </a:solidFill>
                <a:latin typeface="Calibri"/>
                <a:ea typeface="Calibri"/>
                <a:cs typeface="Calibri"/>
                <a:sym typeface="Calibri"/>
              </a:defRPr>
            </a:lvl1pPr>
          </a:lstStyle>
          <a:p>
            <a:fld id="{86CB4B4D-7CA3-9044-876B-883B54F8677D}" type="slidenum">
              <a:t>‹nr.›</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8" name="Titeltekst"/>
          <p:cNvSpPr txBox="1">
            <a:spLocks noGrp="1"/>
          </p:cNvSpPr>
          <p:nvPr>
            <p:ph type="title"/>
          </p:nvPr>
        </p:nvSpPr>
        <p:spPr>
          <a:xfrm>
            <a:off x="894079" y="1608666"/>
            <a:ext cx="11216642" cy="1413935"/>
          </a:xfrm>
          <a:prstGeom prst="rect">
            <a:avLst/>
          </a:prstGeom>
        </p:spPr>
        <p:txBody>
          <a:bodyPr lIns="48767" tIns="48767" rIns="48767" bIns="48767"/>
          <a:lstStyle>
            <a:lvl1pPr algn="l" defTabSz="1300480">
              <a:lnSpc>
                <a:spcPct val="90000"/>
              </a:lnSpc>
              <a:defRPr sz="6200">
                <a:latin typeface="Calibri Light"/>
                <a:ea typeface="Calibri Light"/>
                <a:cs typeface="Calibri Light"/>
                <a:sym typeface="Calibri Light"/>
              </a:defRPr>
            </a:lvl1pPr>
          </a:lstStyle>
          <a:p>
            <a:r>
              <a:t>Titeltekst</a:t>
            </a:r>
          </a:p>
        </p:txBody>
      </p:sp>
      <p:sp>
        <p:nvSpPr>
          <p:cNvPr id="229" name="Hoofdtekst - niveau één…"/>
          <p:cNvSpPr txBox="1">
            <a:spLocks noGrp="1"/>
          </p:cNvSpPr>
          <p:nvPr>
            <p:ph type="body" idx="1"/>
          </p:nvPr>
        </p:nvSpPr>
        <p:spPr>
          <a:xfrm>
            <a:off x="894079" y="3166533"/>
            <a:ext cx="11216642" cy="4641428"/>
          </a:xfrm>
          <a:prstGeom prst="rect">
            <a:avLst/>
          </a:prstGeom>
        </p:spPr>
        <p:txBody>
          <a:bodyPr lIns="48767" tIns="48767" rIns="48767" bIns="48767" anchor="t"/>
          <a:lstStyle>
            <a:lvl1pPr marL="310242" indent="-310242" defTabSz="1300480">
              <a:lnSpc>
                <a:spcPct val="90000"/>
              </a:lnSpc>
              <a:spcBef>
                <a:spcPts val="1400"/>
              </a:spcBef>
              <a:buSzPct val="100000"/>
              <a:buFont typeface="Arial"/>
              <a:defRPr sz="3800">
                <a:latin typeface="Calibri"/>
                <a:ea typeface="Calibri"/>
                <a:cs typeface="Calibri"/>
                <a:sym typeface="Calibri"/>
              </a:defRPr>
            </a:lvl1pPr>
            <a:lvl2pPr marL="819150" indent="-361950" defTabSz="1300480">
              <a:lnSpc>
                <a:spcPct val="90000"/>
              </a:lnSpc>
              <a:spcBef>
                <a:spcPts val="1400"/>
              </a:spcBef>
              <a:buSzPct val="100000"/>
              <a:buFont typeface="Arial"/>
              <a:defRPr sz="3800">
                <a:latin typeface="Calibri"/>
                <a:ea typeface="Calibri"/>
                <a:cs typeface="Calibri"/>
                <a:sym typeface="Calibri"/>
              </a:defRPr>
            </a:lvl2pPr>
            <a:lvl3pPr marL="1348739" indent="-434339" defTabSz="1300480">
              <a:lnSpc>
                <a:spcPct val="90000"/>
              </a:lnSpc>
              <a:spcBef>
                <a:spcPts val="1400"/>
              </a:spcBef>
              <a:buSzPct val="100000"/>
              <a:buFont typeface="Arial"/>
              <a:defRPr sz="3800">
                <a:latin typeface="Calibri"/>
                <a:ea typeface="Calibri"/>
                <a:cs typeface="Calibri"/>
                <a:sym typeface="Calibri"/>
              </a:defRPr>
            </a:lvl3pPr>
            <a:lvl4pPr marL="1854200" indent="-482600" defTabSz="1300480">
              <a:lnSpc>
                <a:spcPct val="90000"/>
              </a:lnSpc>
              <a:spcBef>
                <a:spcPts val="1400"/>
              </a:spcBef>
              <a:buSzPct val="100000"/>
              <a:buFont typeface="Arial"/>
              <a:defRPr sz="3800">
                <a:latin typeface="Calibri"/>
                <a:ea typeface="Calibri"/>
                <a:cs typeface="Calibri"/>
                <a:sym typeface="Calibri"/>
              </a:defRPr>
            </a:lvl4pPr>
            <a:lvl5pPr marL="2311400" indent="-482600" defTabSz="1300480">
              <a:lnSpc>
                <a:spcPct val="90000"/>
              </a:lnSpc>
              <a:spcBef>
                <a:spcPts val="1400"/>
              </a:spcBef>
              <a:buSzPct val="100000"/>
              <a:buFont typeface="Arial"/>
              <a:defRPr sz="3800">
                <a:latin typeface="Calibri"/>
                <a:ea typeface="Calibri"/>
                <a:cs typeface="Calibri"/>
                <a:sym typeface="Calibri"/>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30" name="Dianummer"/>
          <p:cNvSpPr txBox="1">
            <a:spLocks noGrp="1"/>
          </p:cNvSpPr>
          <p:nvPr>
            <p:ph type="sldNum" sz="quarter" idx="2"/>
          </p:nvPr>
        </p:nvSpPr>
        <p:spPr>
          <a:xfrm>
            <a:off x="11794506" y="8040695"/>
            <a:ext cx="316215" cy="306690"/>
          </a:xfrm>
          <a:prstGeom prst="rect">
            <a:avLst/>
          </a:prstGeom>
        </p:spPr>
        <p:txBody>
          <a:bodyPr lIns="48767" tIns="48767" rIns="48767" bIns="48767" anchor="ctr"/>
          <a:lstStyle>
            <a:lvl1pPr algn="r" defTabSz="1300480">
              <a:defRPr>
                <a:solidFill>
                  <a:srgbClr val="888888"/>
                </a:solidFill>
                <a:latin typeface="Calibri"/>
                <a:ea typeface="Calibri"/>
                <a:cs typeface="Calibri"/>
                <a:sym typeface="Calibri"/>
              </a:defRPr>
            </a:lvl1pPr>
          </a:lstStyle>
          <a:p>
            <a:fld id="{86CB4B4D-7CA3-9044-876B-883B54F8677D}" type="slidenum">
              <a:t>‹nr.›</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mp; Bullets Alt">
    <p:spTree>
      <p:nvGrpSpPr>
        <p:cNvPr id="1" name=""/>
        <p:cNvGrpSpPr/>
        <p:nvPr/>
      </p:nvGrpSpPr>
      <p:grpSpPr>
        <a:xfrm>
          <a:off x="0" y="0"/>
          <a:ext cx="0" cy="0"/>
          <a:chOff x="0" y="0"/>
          <a:chExt cx="0" cy="0"/>
        </a:xfrm>
      </p:grpSpPr>
      <p:sp>
        <p:nvSpPr>
          <p:cNvPr id="237" name="Line"/>
          <p:cNvSpPr/>
          <p:nvPr/>
        </p:nvSpPr>
        <p:spPr>
          <a:xfrm flipV="1">
            <a:off x="406399" y="1964070"/>
            <a:ext cx="12192001" cy="198"/>
          </a:xfrm>
          <a:prstGeom prst="line">
            <a:avLst/>
          </a:prstGeom>
          <a:ln w="12700">
            <a:solidFill>
              <a:srgbClr val="A6AAA9"/>
            </a:solidFill>
            <a:miter lim="400000"/>
          </a:ln>
        </p:spPr>
        <p:txBody>
          <a:bodyPr lIns="24383" tIns="24383" rIns="24383" bIns="24383"/>
          <a:lstStyle/>
          <a:p>
            <a:pPr algn="l">
              <a:spcBef>
                <a:spcPts val="2400"/>
              </a:spcBef>
              <a:defRPr b="0">
                <a:solidFill>
                  <a:srgbClr val="838787"/>
                </a:solidFill>
                <a:latin typeface="DIN Condensed Bold"/>
                <a:ea typeface="DIN Condensed Bold"/>
                <a:cs typeface="DIN Condensed Bold"/>
                <a:sym typeface="DIN Condensed Bold"/>
              </a:defRPr>
            </a:pPr>
            <a:endParaRPr/>
          </a:p>
        </p:txBody>
      </p:sp>
      <p:sp>
        <p:nvSpPr>
          <p:cNvPr id="238" name="vEGU21"/>
          <p:cNvSpPr txBox="1"/>
          <p:nvPr/>
        </p:nvSpPr>
        <p:spPr>
          <a:xfrm>
            <a:off x="9118699" y="1461346"/>
            <a:ext cx="3479702" cy="4351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7093" tIns="27093" rIns="27093" bIns="27093" anchor="b">
            <a:spAutoFit/>
          </a:bodyPr>
          <a:lstStyle/>
          <a:p>
            <a:pPr algn="r" defTabSz="460586">
              <a:lnSpc>
                <a:spcPct val="80000"/>
              </a:lnSpc>
              <a:defRPr sz="1600" b="0" cap="all" spc="80">
                <a:solidFill>
                  <a:srgbClr val="838787"/>
                </a:solidFill>
                <a:latin typeface="Avenir Next Regular"/>
                <a:ea typeface="Avenir Next Regular"/>
                <a:cs typeface="Avenir Next Regular"/>
                <a:sym typeface="Avenir Next Regular"/>
              </a:defRPr>
            </a:pPr>
            <a:r>
              <a:t>v</a:t>
            </a:r>
            <a:r>
              <a:rPr sz="2200" spc="110"/>
              <a:t>EGU21</a:t>
            </a:r>
          </a:p>
        </p:txBody>
      </p:sp>
      <p:sp>
        <p:nvSpPr>
          <p:cNvPr id="239" name="storylines of future European drought events like 2018"/>
          <p:cNvSpPr txBox="1"/>
          <p:nvPr/>
        </p:nvSpPr>
        <p:spPr>
          <a:xfrm>
            <a:off x="406399" y="1461346"/>
            <a:ext cx="11176002" cy="4351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7093" tIns="27093" rIns="27093" bIns="27093" anchor="b">
            <a:spAutoFit/>
          </a:bodyPr>
          <a:lstStyle>
            <a:lvl1pPr algn="l" defTabSz="460586">
              <a:lnSpc>
                <a:spcPct val="80000"/>
              </a:lnSpc>
              <a:defRPr sz="2200" b="0" cap="all" spc="110">
                <a:solidFill>
                  <a:srgbClr val="838787"/>
                </a:solidFill>
                <a:latin typeface="Avenir Next Regular"/>
                <a:ea typeface="Avenir Next Regular"/>
                <a:cs typeface="Avenir Next Regular"/>
                <a:sym typeface="Avenir Next Regular"/>
              </a:defRPr>
            </a:lvl1pPr>
          </a:lstStyle>
          <a:p>
            <a:r>
              <a:t>storylines of future European drought events like 2018</a:t>
            </a:r>
          </a:p>
        </p:txBody>
      </p:sp>
      <p:sp>
        <p:nvSpPr>
          <p:cNvPr id="240" name="Titeltekst"/>
          <p:cNvSpPr txBox="1">
            <a:spLocks noGrp="1"/>
          </p:cNvSpPr>
          <p:nvPr>
            <p:ph type="title"/>
          </p:nvPr>
        </p:nvSpPr>
        <p:spPr>
          <a:xfrm>
            <a:off x="406399" y="2370666"/>
            <a:ext cx="12192002" cy="541868"/>
          </a:xfrm>
          <a:prstGeom prst="rect">
            <a:avLst/>
          </a:prstGeom>
        </p:spPr>
        <p:txBody>
          <a:bodyPr lIns="27093" tIns="27093" rIns="27093" bIns="27093" anchor="t"/>
          <a:lstStyle>
            <a:lvl1pPr algn="l" defTabSz="587022">
              <a:lnSpc>
                <a:spcPct val="80000"/>
              </a:lnSpc>
              <a:spcBef>
                <a:spcPts val="2700"/>
              </a:spcBef>
              <a:defRPr sz="6000" cap="all">
                <a:solidFill>
                  <a:srgbClr val="34A5DA"/>
                </a:solidFill>
                <a:latin typeface="DIN Condensed Bold"/>
                <a:ea typeface="DIN Condensed Bold"/>
                <a:cs typeface="DIN Condensed Bold"/>
                <a:sym typeface="DIN Condensed Bold"/>
              </a:defRPr>
            </a:lvl1pPr>
          </a:lstStyle>
          <a:p>
            <a:r>
              <a:t>Titeltekst</a:t>
            </a:r>
          </a:p>
        </p:txBody>
      </p:sp>
      <p:sp>
        <p:nvSpPr>
          <p:cNvPr id="241" name="Hoofdtekst - niveau één…"/>
          <p:cNvSpPr txBox="1">
            <a:spLocks noGrp="1"/>
          </p:cNvSpPr>
          <p:nvPr>
            <p:ph type="body" idx="1"/>
          </p:nvPr>
        </p:nvSpPr>
        <p:spPr>
          <a:xfrm>
            <a:off x="406399" y="3038760"/>
            <a:ext cx="12192002" cy="5006370"/>
          </a:xfrm>
          <a:prstGeom prst="rect">
            <a:avLst/>
          </a:prstGeom>
        </p:spPr>
        <p:txBody>
          <a:bodyPr lIns="27093" tIns="27093" rIns="27093" bIns="27093" anchor="t"/>
          <a:lstStyle>
            <a:lvl1pPr marL="449791" indent="-449791" defTabSz="587022">
              <a:spcBef>
                <a:spcPts val="700"/>
              </a:spcBef>
              <a:buClr>
                <a:srgbClr val="34A5DA"/>
              </a:buClr>
              <a:buSzPct val="104999"/>
              <a:buFont typeface="Avenir Next Regular"/>
              <a:buChar char="▸"/>
              <a:defRPr sz="3400">
                <a:solidFill>
                  <a:srgbClr val="838787"/>
                </a:solidFill>
                <a:latin typeface="Avenir Next Regular"/>
                <a:ea typeface="Avenir Next Regular"/>
                <a:cs typeface="Avenir Next Regular"/>
                <a:sym typeface="Avenir Next Regular"/>
              </a:defRPr>
            </a:lvl1pPr>
            <a:lvl2pPr marL="1402291" indent="-449791" defTabSz="587022">
              <a:spcBef>
                <a:spcPts val="700"/>
              </a:spcBef>
              <a:buClr>
                <a:srgbClr val="34A5DA"/>
              </a:buClr>
              <a:buSzPct val="104999"/>
              <a:buFont typeface="Avenir Next Regular"/>
              <a:buChar char="▸"/>
              <a:defRPr sz="3400">
                <a:solidFill>
                  <a:srgbClr val="838787"/>
                </a:solidFill>
                <a:latin typeface="Avenir Next Regular"/>
                <a:ea typeface="Avenir Next Regular"/>
                <a:cs typeface="Avenir Next Regular"/>
                <a:sym typeface="Avenir Next Regular"/>
              </a:defRPr>
            </a:lvl2pPr>
            <a:lvl3pPr marL="2354791" indent="-449791" defTabSz="587022">
              <a:spcBef>
                <a:spcPts val="700"/>
              </a:spcBef>
              <a:buClr>
                <a:srgbClr val="34A5DA"/>
              </a:buClr>
              <a:buSzPct val="104999"/>
              <a:buFont typeface="Avenir Next Regular"/>
              <a:buChar char="▸"/>
              <a:defRPr sz="3400">
                <a:solidFill>
                  <a:srgbClr val="838787"/>
                </a:solidFill>
                <a:latin typeface="Avenir Next Regular"/>
                <a:ea typeface="Avenir Next Regular"/>
                <a:cs typeface="Avenir Next Regular"/>
                <a:sym typeface="Avenir Next Regular"/>
              </a:defRPr>
            </a:lvl3pPr>
            <a:lvl4pPr marL="3307291" indent="-449791" defTabSz="587022">
              <a:spcBef>
                <a:spcPts val="700"/>
              </a:spcBef>
              <a:buClr>
                <a:srgbClr val="34A5DA"/>
              </a:buClr>
              <a:buSzPct val="104999"/>
              <a:buFont typeface="Avenir Next Regular"/>
              <a:buChar char="▸"/>
              <a:defRPr sz="3400">
                <a:solidFill>
                  <a:srgbClr val="838787"/>
                </a:solidFill>
                <a:latin typeface="Avenir Next Regular"/>
                <a:ea typeface="Avenir Next Regular"/>
                <a:cs typeface="Avenir Next Regular"/>
                <a:sym typeface="Avenir Next Regular"/>
              </a:defRPr>
            </a:lvl4pPr>
            <a:lvl5pPr marL="4259791" indent="-449791" defTabSz="587022">
              <a:spcBef>
                <a:spcPts val="700"/>
              </a:spcBef>
              <a:buClr>
                <a:srgbClr val="34A5DA"/>
              </a:buClr>
              <a:buSzPct val="104999"/>
              <a:buFont typeface="Avenir Next Regular"/>
              <a:buChar char="▸"/>
              <a:defRPr sz="3400">
                <a:solidFill>
                  <a:srgbClr val="838787"/>
                </a:solidFill>
                <a:latin typeface="Avenir Next Regular"/>
                <a:ea typeface="Avenir Next Regular"/>
                <a:cs typeface="Avenir Next Regular"/>
                <a:sym typeface="Avenir Next Regular"/>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42" name="Text"/>
          <p:cNvSpPr txBox="1">
            <a:spLocks noGrp="1"/>
          </p:cNvSpPr>
          <p:nvPr>
            <p:ph type="body" sz="quarter" idx="21"/>
          </p:nvPr>
        </p:nvSpPr>
        <p:spPr>
          <a:xfrm>
            <a:off x="406399" y="8171356"/>
            <a:ext cx="12192002" cy="284481"/>
          </a:xfrm>
          <a:prstGeom prst="rect">
            <a:avLst/>
          </a:prstGeom>
        </p:spPr>
        <p:txBody>
          <a:bodyPr lIns="27093" tIns="27093" rIns="27093" bIns="27093" anchor="b"/>
          <a:lstStyle/>
          <a:p>
            <a:pPr marL="179916" indent="-179916" defTabSz="234808">
              <a:spcBef>
                <a:spcPts val="200"/>
              </a:spcBef>
              <a:buClr>
                <a:srgbClr val="34A5DA"/>
              </a:buClr>
              <a:buSzPct val="104999"/>
              <a:buFont typeface="Avenir Next Regular"/>
              <a:buChar char="▸"/>
              <a:defRPr sz="1360">
                <a:solidFill>
                  <a:srgbClr val="838787"/>
                </a:solidFill>
                <a:latin typeface="Avenir Next Regular"/>
                <a:ea typeface="Avenir Next Regular"/>
                <a:cs typeface="Avenir Next Regular"/>
                <a:sym typeface="Avenir Next Regular"/>
              </a:defRPr>
            </a:pPr>
            <a:endParaRPr/>
          </a:p>
        </p:txBody>
      </p:sp>
      <p:sp>
        <p:nvSpPr>
          <p:cNvPr id="243" name="Dianummer"/>
          <p:cNvSpPr txBox="1">
            <a:spLocks noGrp="1"/>
          </p:cNvSpPr>
          <p:nvPr>
            <p:ph type="sldNum" sz="quarter" idx="2"/>
          </p:nvPr>
        </p:nvSpPr>
        <p:spPr>
          <a:xfrm>
            <a:off x="27300" y="8164583"/>
            <a:ext cx="302599" cy="333587"/>
          </a:xfrm>
          <a:prstGeom prst="rect">
            <a:avLst/>
          </a:prstGeom>
        </p:spPr>
        <p:txBody>
          <a:bodyPr lIns="27093" tIns="27093" rIns="27093" bIns="27093"/>
          <a:lstStyle>
            <a:lvl1pPr algn="r" defTabSz="587022">
              <a:lnSpc>
                <a:spcPct val="80000"/>
              </a:lnSpc>
              <a:defRPr>
                <a:solidFill>
                  <a:srgbClr val="838787"/>
                </a:solidFill>
                <a:latin typeface="Avenir Next Regular"/>
                <a:ea typeface="Avenir Next Regular"/>
                <a:cs typeface="Avenir Next Regular"/>
                <a:sym typeface="Avenir Next Regular"/>
              </a:defRPr>
            </a:lvl1pPr>
          </a:lstStyle>
          <a:p>
            <a:fld id="{86CB4B4D-7CA3-9044-876B-883B54F8677D}" type="slidenum">
              <a:t>‹nr.›</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50" name="Titeltekst"/>
          <p:cNvSpPr txBox="1">
            <a:spLocks noGrp="1"/>
          </p:cNvSpPr>
          <p:nvPr>
            <p:ph type="title"/>
          </p:nvPr>
        </p:nvSpPr>
        <p:spPr>
          <a:xfrm>
            <a:off x="894079" y="1608666"/>
            <a:ext cx="11216642" cy="1413935"/>
          </a:xfrm>
          <a:prstGeom prst="rect">
            <a:avLst/>
          </a:prstGeom>
        </p:spPr>
        <p:txBody>
          <a:bodyPr lIns="48767" tIns="48767" rIns="48767" bIns="48767"/>
          <a:lstStyle>
            <a:lvl1pPr algn="l" defTabSz="1300480">
              <a:lnSpc>
                <a:spcPct val="90000"/>
              </a:lnSpc>
              <a:defRPr sz="6200">
                <a:latin typeface="Aptos Display"/>
                <a:ea typeface="Aptos Display"/>
                <a:cs typeface="Aptos Display"/>
                <a:sym typeface="Aptos Display"/>
              </a:defRPr>
            </a:lvl1pPr>
          </a:lstStyle>
          <a:p>
            <a:r>
              <a:t>Titeltekst</a:t>
            </a:r>
          </a:p>
        </p:txBody>
      </p:sp>
      <p:sp>
        <p:nvSpPr>
          <p:cNvPr id="251" name="Hoofdtekst - niveau één…"/>
          <p:cNvSpPr txBox="1">
            <a:spLocks noGrp="1"/>
          </p:cNvSpPr>
          <p:nvPr>
            <p:ph type="body" idx="1"/>
          </p:nvPr>
        </p:nvSpPr>
        <p:spPr>
          <a:xfrm>
            <a:off x="894079" y="3166533"/>
            <a:ext cx="11216642" cy="4641428"/>
          </a:xfrm>
          <a:prstGeom prst="rect">
            <a:avLst/>
          </a:prstGeom>
        </p:spPr>
        <p:txBody>
          <a:bodyPr lIns="48767" tIns="48767" rIns="48767" bIns="48767" anchor="t"/>
          <a:lstStyle>
            <a:lvl1pPr marL="310242" indent="-310242" defTabSz="1300480">
              <a:lnSpc>
                <a:spcPct val="90000"/>
              </a:lnSpc>
              <a:spcBef>
                <a:spcPts val="1400"/>
              </a:spcBef>
              <a:buSzPct val="100000"/>
              <a:buFont typeface="Arial"/>
              <a:defRPr sz="3800">
                <a:latin typeface="Aptos"/>
                <a:ea typeface="Aptos"/>
                <a:cs typeface="Aptos"/>
                <a:sym typeface="Aptos"/>
              </a:defRPr>
            </a:lvl1pPr>
            <a:lvl2pPr marL="819150" indent="-361950" defTabSz="1300480">
              <a:lnSpc>
                <a:spcPct val="90000"/>
              </a:lnSpc>
              <a:spcBef>
                <a:spcPts val="1400"/>
              </a:spcBef>
              <a:buSzPct val="100000"/>
              <a:buFont typeface="Arial"/>
              <a:defRPr sz="3800">
                <a:latin typeface="Aptos"/>
                <a:ea typeface="Aptos"/>
                <a:cs typeface="Aptos"/>
                <a:sym typeface="Aptos"/>
              </a:defRPr>
            </a:lvl2pPr>
            <a:lvl3pPr marL="1348739" indent="-434339" defTabSz="1300480">
              <a:lnSpc>
                <a:spcPct val="90000"/>
              </a:lnSpc>
              <a:spcBef>
                <a:spcPts val="1400"/>
              </a:spcBef>
              <a:buSzPct val="100000"/>
              <a:buFont typeface="Arial"/>
              <a:defRPr sz="3800">
                <a:latin typeface="Aptos"/>
                <a:ea typeface="Aptos"/>
                <a:cs typeface="Aptos"/>
                <a:sym typeface="Aptos"/>
              </a:defRPr>
            </a:lvl3pPr>
            <a:lvl4pPr marL="1854200" indent="-482600" defTabSz="1300480">
              <a:lnSpc>
                <a:spcPct val="90000"/>
              </a:lnSpc>
              <a:spcBef>
                <a:spcPts val="1400"/>
              </a:spcBef>
              <a:buSzPct val="100000"/>
              <a:buFont typeface="Arial"/>
              <a:defRPr sz="3800">
                <a:latin typeface="Aptos"/>
                <a:ea typeface="Aptos"/>
                <a:cs typeface="Aptos"/>
                <a:sym typeface="Aptos"/>
              </a:defRPr>
            </a:lvl4pPr>
            <a:lvl5pPr marL="2311400" indent="-482600" defTabSz="1300480">
              <a:lnSpc>
                <a:spcPct val="90000"/>
              </a:lnSpc>
              <a:spcBef>
                <a:spcPts val="1400"/>
              </a:spcBef>
              <a:buSzPct val="100000"/>
              <a:buFont typeface="Arial"/>
              <a:defRPr sz="3800">
                <a:latin typeface="Aptos"/>
                <a:ea typeface="Aptos"/>
                <a:cs typeface="Aptos"/>
                <a:sym typeface="Aptos"/>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52" name="Dianummer"/>
          <p:cNvSpPr txBox="1">
            <a:spLocks noGrp="1"/>
          </p:cNvSpPr>
          <p:nvPr>
            <p:ph type="sldNum" sz="quarter" idx="2"/>
          </p:nvPr>
        </p:nvSpPr>
        <p:spPr>
          <a:xfrm>
            <a:off x="11774464" y="8024622"/>
            <a:ext cx="336257" cy="338837"/>
          </a:xfrm>
          <a:prstGeom prst="rect">
            <a:avLst/>
          </a:prstGeom>
        </p:spPr>
        <p:txBody>
          <a:bodyPr lIns="48767" tIns="48767" rIns="48767" bIns="48767" anchor="ctr"/>
          <a:lstStyle>
            <a:lvl1pPr algn="r" defTabSz="1300480">
              <a:defRPr>
                <a:solidFill>
                  <a:srgbClr val="757575"/>
                </a:solidFill>
                <a:latin typeface="Aptos"/>
                <a:ea typeface="Aptos"/>
                <a:cs typeface="Aptos"/>
                <a:sym typeface="Aptos"/>
              </a:defRPr>
            </a:lvl1pPr>
          </a:lstStyle>
          <a:p>
            <a:fld id="{86CB4B4D-7CA3-9044-876B-883B54F8677D}" type="slidenum">
              <a:t>‹nr.›</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nd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59" name="Titeltekst"/>
          <p:cNvSpPr txBox="1">
            <a:spLocks noGrp="1"/>
          </p:cNvSpPr>
          <p:nvPr>
            <p:ph type="title"/>
          </p:nvPr>
        </p:nvSpPr>
        <p:spPr>
          <a:xfrm>
            <a:off x="699224" y="1464734"/>
            <a:ext cx="12007533" cy="844428"/>
          </a:xfrm>
          <a:prstGeom prst="rect">
            <a:avLst/>
          </a:prstGeom>
          <a:blipFill>
            <a:blip r:embed="rId3"/>
            <a:stretch>
              <a:fillRect/>
            </a:stretch>
          </a:blipFill>
        </p:spPr>
        <p:txBody>
          <a:bodyPr lIns="0" tIns="0" rIns="0" bIns="0" anchor="t"/>
          <a:lstStyle>
            <a:lvl1pPr algn="l" defTabSz="1300480">
              <a:lnSpc>
                <a:spcPts val="5600"/>
              </a:lnSpc>
              <a:defRPr sz="4200">
                <a:solidFill>
                  <a:srgbClr val="005172"/>
                </a:solidFill>
                <a:latin typeface="Verdana"/>
                <a:ea typeface="Verdana"/>
                <a:cs typeface="Verdana"/>
                <a:sym typeface="Verdana"/>
              </a:defRPr>
            </a:lvl1pPr>
          </a:lstStyle>
          <a:p>
            <a:r>
              <a:t>Titeltekst</a:t>
            </a:r>
          </a:p>
        </p:txBody>
      </p:sp>
      <p:sp>
        <p:nvSpPr>
          <p:cNvPr id="260" name="Hoofdtekst - niveau één…"/>
          <p:cNvSpPr txBox="1">
            <a:spLocks noGrp="1"/>
          </p:cNvSpPr>
          <p:nvPr>
            <p:ph type="body" idx="1"/>
          </p:nvPr>
        </p:nvSpPr>
        <p:spPr>
          <a:xfrm>
            <a:off x="599039" y="3185279"/>
            <a:ext cx="12119025" cy="4362242"/>
          </a:xfrm>
          <a:prstGeom prst="rect">
            <a:avLst/>
          </a:prstGeom>
        </p:spPr>
        <p:txBody>
          <a:bodyPr lIns="48767" tIns="48767" rIns="48767" bIns="48767" anchor="t"/>
          <a:lstStyle>
            <a:lvl1pPr marL="344199" indent="-344199" defTabSz="1300480">
              <a:lnSpc>
                <a:spcPts val="3500"/>
              </a:lnSpc>
              <a:spcBef>
                <a:spcPts val="1700"/>
              </a:spcBef>
              <a:buClr>
                <a:srgbClr val="005172"/>
              </a:buClr>
              <a:buSzPct val="140000"/>
              <a:buChar char="▪"/>
              <a:defRPr sz="3000">
                <a:solidFill>
                  <a:srgbClr val="005172"/>
                </a:solidFill>
                <a:latin typeface="Verdana"/>
                <a:ea typeface="Verdana"/>
                <a:cs typeface="Verdana"/>
                <a:sym typeface="Verdana"/>
              </a:defRPr>
            </a:lvl1pPr>
            <a:lvl2pPr marL="1086572" indent="-389659"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2pPr>
            <a:lvl3pPr marL="1995632" indent="-435120"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3pPr>
            <a:lvl4pPr marL="2823441" indent="-491404"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4pPr>
            <a:lvl5pPr marL="3533342" indent="-480579" defTabSz="1300480">
              <a:lnSpc>
                <a:spcPts val="3500"/>
              </a:lnSpc>
              <a:spcBef>
                <a:spcPts val="1700"/>
              </a:spcBef>
              <a:buClr>
                <a:srgbClr val="005172"/>
              </a:buClr>
              <a:buSzPct val="115000"/>
              <a:buChar char="●"/>
              <a:defRPr sz="3000">
                <a:solidFill>
                  <a:srgbClr val="005172"/>
                </a:solidFill>
                <a:latin typeface="Verdana"/>
                <a:ea typeface="Verdana"/>
                <a:cs typeface="Verdana"/>
                <a:sym typeface="Verdana"/>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61" name="Dianummer"/>
          <p:cNvSpPr txBox="1">
            <a:spLocks noGrp="1"/>
          </p:cNvSpPr>
          <p:nvPr>
            <p:ph type="sldNum" sz="quarter" idx="2"/>
          </p:nvPr>
        </p:nvSpPr>
        <p:spPr>
          <a:xfrm>
            <a:off x="11794506" y="8040695"/>
            <a:ext cx="316215" cy="306690"/>
          </a:xfrm>
          <a:prstGeom prst="rect">
            <a:avLst/>
          </a:prstGeom>
        </p:spPr>
        <p:txBody>
          <a:bodyPr lIns="48767" tIns="48767" rIns="48767" bIns="48767" anchor="ctr"/>
          <a:lstStyle>
            <a:lvl1pPr algn="r" defTabSz="1300480">
              <a:defRPr>
                <a:solidFill>
                  <a:srgbClr val="758798"/>
                </a:solidFill>
                <a:latin typeface="Calibri"/>
                <a:ea typeface="Calibri"/>
                <a:cs typeface="Calibri"/>
                <a:sym typeface="Calibri"/>
              </a:defRPr>
            </a:lvl1pPr>
          </a:lstStyle>
          <a:p>
            <a:fld id="{86CB4B4D-7CA3-9044-876B-883B54F8677D}" type="slidenum">
              <a:t>‹nr.›</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te with 2 square image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8" name="Titeltekst"/>
          <p:cNvSpPr txBox="1">
            <a:spLocks noGrp="1"/>
          </p:cNvSpPr>
          <p:nvPr>
            <p:ph type="title"/>
          </p:nvPr>
        </p:nvSpPr>
        <p:spPr>
          <a:xfrm>
            <a:off x="699224" y="347132"/>
            <a:ext cx="12007533" cy="844428"/>
          </a:xfrm>
          <a:prstGeom prst="rect">
            <a:avLst/>
          </a:prstGeom>
          <a:blipFill>
            <a:blip r:embed="rId3"/>
            <a:stretch>
              <a:fillRect/>
            </a:stretch>
          </a:blipFill>
        </p:spPr>
        <p:txBody>
          <a:bodyPr lIns="0" tIns="0" rIns="0" bIns="0" anchor="t"/>
          <a:lstStyle>
            <a:lvl1pPr algn="l" defTabSz="1300480">
              <a:lnSpc>
                <a:spcPts val="5600"/>
              </a:lnSpc>
              <a:defRPr sz="4200">
                <a:solidFill>
                  <a:srgbClr val="005172"/>
                </a:solidFill>
                <a:latin typeface="Verdana"/>
                <a:ea typeface="Verdana"/>
                <a:cs typeface="Verdana"/>
                <a:sym typeface="Verdana"/>
              </a:defRPr>
            </a:lvl1pPr>
          </a:lstStyle>
          <a:p>
            <a:r>
              <a:t>Titeltekst</a:t>
            </a:r>
          </a:p>
        </p:txBody>
      </p:sp>
      <p:sp>
        <p:nvSpPr>
          <p:cNvPr id="269" name="Tijdelijke aanduiding voor afbeelding 24"/>
          <p:cNvSpPr>
            <a:spLocks noGrp="1"/>
          </p:cNvSpPr>
          <p:nvPr>
            <p:ph type="pic" sz="quarter" idx="21"/>
          </p:nvPr>
        </p:nvSpPr>
        <p:spPr>
          <a:xfrm>
            <a:off x="762878" y="3277441"/>
            <a:ext cx="5836801" cy="4295876"/>
          </a:xfrm>
          <a:prstGeom prst="rect">
            <a:avLst/>
          </a:prstGeom>
        </p:spPr>
        <p:txBody>
          <a:bodyPr lIns="91439" tIns="45719" rIns="91439" bIns="45719" anchor="t">
            <a:noAutofit/>
          </a:bodyPr>
          <a:lstStyle/>
          <a:p>
            <a:endParaRPr/>
          </a:p>
        </p:txBody>
      </p:sp>
      <p:sp>
        <p:nvSpPr>
          <p:cNvPr id="270" name="Tijdelijke aanduiding voor afbeelding 24"/>
          <p:cNvSpPr>
            <a:spLocks noGrp="1"/>
          </p:cNvSpPr>
          <p:nvPr>
            <p:ph type="pic" sz="quarter" idx="22"/>
          </p:nvPr>
        </p:nvSpPr>
        <p:spPr>
          <a:xfrm>
            <a:off x="6863873" y="3277439"/>
            <a:ext cx="5836801" cy="4301922"/>
          </a:xfrm>
          <a:prstGeom prst="rect">
            <a:avLst/>
          </a:prstGeom>
        </p:spPr>
        <p:txBody>
          <a:bodyPr lIns="91439" tIns="45719" rIns="91439" bIns="45719" anchor="t">
            <a:noAutofit/>
          </a:bodyPr>
          <a:lstStyle/>
          <a:p>
            <a:endParaRPr/>
          </a:p>
        </p:txBody>
      </p:sp>
      <p:sp>
        <p:nvSpPr>
          <p:cNvPr id="271" name="Dianummer"/>
          <p:cNvSpPr txBox="1">
            <a:spLocks noGrp="1"/>
          </p:cNvSpPr>
          <p:nvPr>
            <p:ph type="sldNum" sz="quarter" idx="2"/>
          </p:nvPr>
        </p:nvSpPr>
        <p:spPr>
          <a:xfrm>
            <a:off x="12442206" y="9374195"/>
            <a:ext cx="316215" cy="306690"/>
          </a:xfrm>
          <a:prstGeom prst="rect">
            <a:avLst/>
          </a:prstGeom>
        </p:spPr>
        <p:txBody>
          <a:bodyPr lIns="48767" tIns="48767" rIns="48767" bIns="48767" anchor="ctr"/>
          <a:lstStyle>
            <a:lvl1pPr algn="r" defTabSz="1300480">
              <a:defRPr>
                <a:solidFill>
                  <a:srgbClr val="758798"/>
                </a:solidFill>
                <a:latin typeface="Calibri"/>
                <a:ea typeface="Calibri"/>
                <a:cs typeface="Calibri"/>
                <a:sym typeface="Calibri"/>
              </a:defRPr>
            </a:lvl1p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kst"/>
          <p:cNvSpPr txBox="1">
            <a:spLocks noGrp="1"/>
          </p:cNvSpPr>
          <p:nvPr>
            <p:ph type="title"/>
          </p:nvPr>
        </p:nvSpPr>
        <p:spPr>
          <a:xfrm>
            <a:off x="952500" y="254000"/>
            <a:ext cx="11099800" cy="215900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Titeltekst</a:t>
            </a:r>
          </a:p>
        </p:txBody>
      </p:sp>
      <p:sp>
        <p:nvSpPr>
          <p:cNvPr id="3" name="Hoofdtekst - niveau één…"/>
          <p:cNvSpPr txBox="1">
            <a:spLocks noGrp="1"/>
          </p:cNvSpPr>
          <p:nvPr>
            <p:ph type="body" idx="1"/>
          </p:nvPr>
        </p:nvSpPr>
        <p:spPr>
          <a:xfrm>
            <a:off x="952500" y="2590800"/>
            <a:ext cx="11099800" cy="628650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4" name="Dianummer"/>
          <p:cNvSpPr txBox="1">
            <a:spLocks noGrp="1"/>
          </p:cNvSpPr>
          <p:nvPr>
            <p:ph type="sldNum" sz="quarter" idx="2"/>
          </p:nvPr>
        </p:nvSpPr>
        <p:spPr>
          <a:xfrm>
            <a:off x="6328884" y="9296400"/>
            <a:ext cx="340259" cy="324306"/>
          </a:xfrm>
          <a:prstGeom prst="rect">
            <a:avLst/>
          </a:prstGeom>
          <a:ln w="3175">
            <a:miter lim="400000"/>
          </a:ln>
        </p:spPr>
        <p:txBody>
          <a:bodyPr wrap="none" lIns="50800" tIns="50800" rIns="50800" bIns="50800">
            <a:spAutoFit/>
          </a:bodyPr>
          <a:lstStyle>
            <a:lvl1pPr defTabSz="584200">
              <a:defRPr sz="1600" b="0">
                <a:latin typeface="Helvetica Neue Light"/>
                <a:ea typeface="Helvetica Neue Light"/>
                <a:cs typeface="Helvetica Neue Light"/>
                <a:sym typeface="Helvetica Neue Light"/>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8" r:id="rId18"/>
    <p:sldLayoutId id="2147483670" r:id="rId19"/>
    <p:sldLayoutId id="2147483671" r:id="rId20"/>
    <p:sldLayoutId id="2147483672" r:id="rId21"/>
    <p:sldLayoutId id="2147483673" r:id="rId22"/>
    <p:sldLayoutId id="2147483674" r:id="rId23"/>
    <p:sldLayoutId id="2147483675" r:id="rId24"/>
    <p:sldLayoutId id="2147483676" r:id="rId25"/>
  </p:sldLayoutIdLst>
  <p:transition spd="med"/>
  <p:txStyles>
    <p:titleStyle>
      <a:lvl1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1pPr>
      <a:lvl2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2pPr>
      <a:lvl3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3pPr>
      <a:lvl4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4pPr>
      <a:lvl5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5pPr>
      <a:lvl6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6pPr>
      <a:lvl7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7pPr>
      <a:lvl8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8pPr>
      <a:lvl9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9pPr>
    </p:titleStyle>
    <p:bodyStyle>
      <a:lvl1pPr marL="4445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1pPr>
      <a:lvl2pPr marL="8890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2pPr>
      <a:lvl3pPr marL="13335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3pPr>
      <a:lvl4pPr marL="17780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4pPr>
      <a:lvl5pPr marL="22225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5pPr>
      <a:lvl6pPr marL="26670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6pPr>
      <a:lvl7pPr marL="31115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7pPr>
      <a:lvl8pPr marL="35560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8pPr>
      <a:lvl9pPr marL="40005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Title 1"/>
          <p:cNvSpPr txBox="1">
            <a:spLocks noGrp="1"/>
          </p:cNvSpPr>
          <p:nvPr>
            <p:ph type="title"/>
          </p:nvPr>
        </p:nvSpPr>
        <p:spPr>
          <a:xfrm>
            <a:off x="498633" y="467403"/>
            <a:ext cx="12007534" cy="844427"/>
          </a:xfrm>
          <a:prstGeom prst="rect">
            <a:avLst/>
          </a:prstGeom>
        </p:spPr>
        <p:txBody>
          <a:bodyPr>
            <a:normAutofit fontScale="90000"/>
          </a:bodyPr>
          <a:lstStyle/>
          <a:p>
            <a:r>
              <a:rPr lang="nl-NL" dirty="0" err="1"/>
              <a:t>Synoptic</a:t>
            </a:r>
            <a:r>
              <a:rPr lang="nl-NL" dirty="0"/>
              <a:t> </a:t>
            </a:r>
            <a:r>
              <a:rPr lang="nl-NL" dirty="0" err="1"/>
              <a:t>structure</a:t>
            </a:r>
            <a:r>
              <a:rPr lang="nl-NL" dirty="0"/>
              <a:t> of </a:t>
            </a:r>
            <a:r>
              <a:rPr lang="nl-NL" dirty="0" err="1"/>
              <a:t>two</a:t>
            </a:r>
            <a:r>
              <a:rPr lang="nl-NL" dirty="0"/>
              <a:t> types of </a:t>
            </a:r>
            <a:r>
              <a:rPr lang="nl-NL" dirty="0" err="1"/>
              <a:t>spatio</a:t>
            </a:r>
            <a:r>
              <a:rPr lang="nl-NL" dirty="0"/>
              <a:t>-temporally </a:t>
            </a:r>
            <a:r>
              <a:rPr lang="nl-NL" dirty="0" err="1"/>
              <a:t>clustered</a:t>
            </a:r>
            <a:r>
              <a:rPr lang="nl-NL" dirty="0"/>
              <a:t> </a:t>
            </a:r>
            <a:r>
              <a:rPr lang="nl-NL" dirty="0" err="1"/>
              <a:t>cyclones</a:t>
            </a:r>
            <a:endParaRPr dirty="0"/>
          </a:p>
        </p:txBody>
      </p:sp>
      <p:pic>
        <p:nvPicPr>
          <p:cNvPr id="281" name="Afbeelding" descr="Afbeelding"/>
          <p:cNvPicPr>
            <a:picLocks noChangeAspect="1"/>
          </p:cNvPicPr>
          <p:nvPr/>
        </p:nvPicPr>
        <p:blipFill>
          <a:blip r:embed="rId3"/>
          <a:stretch>
            <a:fillRect/>
          </a:stretch>
        </p:blipFill>
        <p:spPr>
          <a:xfrm>
            <a:off x="364148" y="3406094"/>
            <a:ext cx="11524607" cy="5669861"/>
          </a:xfrm>
          <a:prstGeom prst="rect">
            <a:avLst/>
          </a:prstGeom>
          <a:ln w="3175">
            <a:miter lim="400000"/>
          </a:ln>
        </p:spPr>
      </p:pic>
      <p:sp>
        <p:nvSpPr>
          <p:cNvPr id="282" name="Content Placeholder 2"/>
          <p:cNvSpPr txBox="1">
            <a:spLocks noGrp="1"/>
          </p:cNvSpPr>
          <p:nvPr>
            <p:ph type="body" sz="quarter" idx="1"/>
          </p:nvPr>
        </p:nvSpPr>
        <p:spPr>
          <a:xfrm>
            <a:off x="458634" y="1847409"/>
            <a:ext cx="12087532" cy="1774629"/>
          </a:xfrm>
          <a:prstGeom prst="rect">
            <a:avLst/>
          </a:prstGeom>
        </p:spPr>
        <p:txBody>
          <a:bodyPr/>
          <a:lstStyle/>
          <a:p>
            <a:pPr marL="336550" indent="-336550">
              <a:lnSpc>
                <a:spcPct val="100000"/>
              </a:lnSpc>
              <a:defRPr sz="2400"/>
            </a:pPr>
            <a:r>
              <a:rPr dirty="0"/>
              <a:t>Chris Weijenborg</a:t>
            </a:r>
            <a:r>
              <a:rPr lang="nl-NL" dirty="0"/>
              <a:t>, </a:t>
            </a:r>
            <a:r>
              <a:rPr dirty="0"/>
              <a:t>University of Wageningen</a:t>
            </a:r>
          </a:p>
          <a:p>
            <a:pPr marL="336550" indent="-336550">
              <a:lnSpc>
                <a:spcPct val="100000"/>
              </a:lnSpc>
              <a:defRPr sz="2400"/>
            </a:pPr>
            <a:r>
              <a:rPr lang="nl-NL" dirty="0"/>
              <a:t>Thomas Batelaan, Jeroen </a:t>
            </a:r>
            <a:r>
              <a:rPr lang="nl-NL" dirty="0" err="1"/>
              <a:t>Oostdam</a:t>
            </a:r>
            <a:r>
              <a:rPr lang="nl-NL" dirty="0"/>
              <a:t>, Thomas </a:t>
            </a:r>
            <a:r>
              <a:rPr lang="nl-NL" dirty="0" err="1"/>
              <a:t>Spengler</a:t>
            </a:r>
            <a:r>
              <a:rPr lang="nl-NL" dirty="0"/>
              <a:t> (University of Bergen)</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Title 1"/>
          <p:cNvSpPr txBox="1">
            <a:spLocks noGrp="1"/>
          </p:cNvSpPr>
          <p:nvPr>
            <p:ph type="title"/>
          </p:nvPr>
        </p:nvSpPr>
        <p:spPr>
          <a:xfrm>
            <a:off x="498633" y="467403"/>
            <a:ext cx="12007534" cy="844427"/>
          </a:xfrm>
          <a:prstGeom prst="rect">
            <a:avLst/>
          </a:prstGeom>
        </p:spPr>
        <p:txBody>
          <a:bodyPr>
            <a:normAutofit/>
          </a:bodyPr>
          <a:lstStyle/>
          <a:p>
            <a:r>
              <a:rPr lang="nl-NL" dirty="0"/>
              <a:t>Eunice (18-02-2022)</a:t>
            </a:r>
            <a:endParaRPr dirty="0"/>
          </a:p>
        </p:txBody>
      </p:sp>
      <p:pic>
        <p:nvPicPr>
          <p:cNvPr id="4" name="Afbeelding 3" descr="A fallen tree in Bude, northeast Cornwall">
            <a:extLst>
              <a:ext uri="{FF2B5EF4-FFF2-40B4-BE49-F238E27FC236}">
                <a16:creationId xmlns:a16="http://schemas.microsoft.com/office/drawing/2014/main" id="{E2ACBD8D-E722-57DB-A907-E10D962622B8}"/>
              </a:ext>
            </a:extLst>
          </p:cNvPr>
          <p:cNvPicPr>
            <a:picLocks noChangeAspect="1"/>
          </p:cNvPicPr>
          <p:nvPr/>
        </p:nvPicPr>
        <p:blipFill>
          <a:blip r:embed="rId3"/>
          <a:stretch>
            <a:fillRect/>
          </a:stretch>
        </p:blipFill>
        <p:spPr>
          <a:xfrm>
            <a:off x="492088" y="5606095"/>
            <a:ext cx="5934112" cy="3337938"/>
          </a:xfrm>
          <a:prstGeom prst="rect">
            <a:avLst/>
          </a:prstGeom>
        </p:spPr>
      </p:pic>
      <p:pic>
        <p:nvPicPr>
          <p:cNvPr id="5" name="Afbeelding 4" descr="Storm Eunice: at least four dead as worst storm in decades roars in | UK  weather | The Guardian">
            <a:extLst>
              <a:ext uri="{FF2B5EF4-FFF2-40B4-BE49-F238E27FC236}">
                <a16:creationId xmlns:a16="http://schemas.microsoft.com/office/drawing/2014/main" id="{88DE9D2E-552A-809E-A50C-DDFB5DDB830D}"/>
              </a:ext>
            </a:extLst>
          </p:cNvPr>
          <p:cNvPicPr>
            <a:picLocks noChangeAspect="1"/>
          </p:cNvPicPr>
          <p:nvPr/>
        </p:nvPicPr>
        <p:blipFill>
          <a:blip r:embed="rId4"/>
          <a:stretch>
            <a:fillRect/>
          </a:stretch>
        </p:blipFill>
        <p:spPr>
          <a:xfrm>
            <a:off x="6502400" y="1396477"/>
            <a:ext cx="6315834" cy="4736876"/>
          </a:xfrm>
          <a:prstGeom prst="rect">
            <a:avLst/>
          </a:prstGeom>
        </p:spPr>
      </p:pic>
      <p:pic>
        <p:nvPicPr>
          <p:cNvPr id="6" name="Afbeelding 5">
            <a:extLst>
              <a:ext uri="{FF2B5EF4-FFF2-40B4-BE49-F238E27FC236}">
                <a16:creationId xmlns:a16="http://schemas.microsoft.com/office/drawing/2014/main" id="{13DC2E30-C388-6166-7BBA-19B3A81999BE}"/>
              </a:ext>
            </a:extLst>
          </p:cNvPr>
          <p:cNvPicPr>
            <a:picLocks noChangeAspect="1"/>
          </p:cNvPicPr>
          <p:nvPr/>
        </p:nvPicPr>
        <p:blipFill>
          <a:blip r:embed="rId5"/>
          <a:stretch>
            <a:fillRect/>
          </a:stretch>
        </p:blipFill>
        <p:spPr>
          <a:xfrm>
            <a:off x="186566" y="1656673"/>
            <a:ext cx="6010275" cy="3543300"/>
          </a:xfrm>
          <a:prstGeom prst="rect">
            <a:avLst/>
          </a:prstGeom>
        </p:spPr>
      </p:pic>
      <p:sp>
        <p:nvSpPr>
          <p:cNvPr id="352" name="CustomShape 2">
            <a:extLst>
              <a:ext uri="{FF2B5EF4-FFF2-40B4-BE49-F238E27FC236}">
                <a16:creationId xmlns:a16="http://schemas.microsoft.com/office/drawing/2014/main" id="{63F45917-AF9B-EBF3-BCC8-6D56FF95F24E}"/>
              </a:ext>
            </a:extLst>
          </p:cNvPr>
          <p:cNvSpPr txBox="1"/>
          <p:nvPr/>
        </p:nvSpPr>
        <p:spPr>
          <a:xfrm>
            <a:off x="7040880" y="6858000"/>
            <a:ext cx="4878570" cy="196879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0479" tIns="60479" rIns="60479" bIns="60479">
            <a:spAutoFit/>
          </a:bodyPr>
          <a:lstStyle/>
          <a:p>
            <a:pPr algn="l" defTabSz="914400">
              <a:defRPr sz="2400" spc="-1">
                <a:uFill>
                  <a:solidFill>
                    <a:srgbClr val="FFFFFF"/>
                  </a:solidFill>
                </a:uFill>
                <a:latin typeface="Arial"/>
                <a:ea typeface="Arial"/>
                <a:cs typeface="Arial"/>
                <a:sym typeface="Arial"/>
              </a:defRPr>
            </a:pPr>
            <a:r>
              <a:rPr b="0" dirty="0"/>
              <a:t>Extratropical cyclones determine </a:t>
            </a:r>
            <a:endParaRPr b="0" spc="-1" dirty="0"/>
          </a:p>
          <a:p>
            <a:pPr algn="l" defTabSz="914400">
              <a:defRPr sz="2400" spc="-1">
                <a:uFill>
                  <a:solidFill>
                    <a:srgbClr val="FFFFFF"/>
                  </a:solidFill>
                </a:uFill>
                <a:latin typeface="Arial"/>
                <a:ea typeface="Arial"/>
                <a:cs typeface="Arial"/>
                <a:sym typeface="Arial"/>
              </a:defRPr>
            </a:pPr>
            <a:r>
              <a:rPr b="0" dirty="0"/>
              <a:t>extremes and weather!</a:t>
            </a:r>
            <a:endParaRPr lang="nl-NL" b="0" dirty="0"/>
          </a:p>
          <a:p>
            <a:pPr algn="l" defTabSz="914400">
              <a:defRPr sz="2400" spc="-1">
                <a:uFill>
                  <a:solidFill>
                    <a:srgbClr val="FFFFFF"/>
                  </a:solidFill>
                </a:uFill>
                <a:latin typeface="Arial"/>
                <a:ea typeface="Arial"/>
                <a:cs typeface="Arial"/>
                <a:sym typeface="Arial"/>
              </a:defRPr>
            </a:pPr>
            <a:endParaRPr b="0" spc="-1" dirty="0"/>
          </a:p>
          <a:p>
            <a:pPr algn="l" defTabSz="914400">
              <a:defRPr sz="2400" spc="-1">
                <a:uFill>
                  <a:solidFill>
                    <a:srgbClr val="FFFFFF"/>
                  </a:solidFill>
                </a:uFill>
                <a:latin typeface="Arial"/>
                <a:ea typeface="Arial"/>
                <a:cs typeface="Arial"/>
                <a:sym typeface="Arial"/>
              </a:defRPr>
            </a:pPr>
            <a:r>
              <a:rPr b="0" dirty="0"/>
              <a:t>Especially cyclone clustering has a</a:t>
            </a:r>
          </a:p>
          <a:p>
            <a:pPr algn="l" defTabSz="914400">
              <a:defRPr sz="2400" spc="-1">
                <a:uFill>
                  <a:solidFill>
                    <a:srgbClr val="FFFFFF"/>
                  </a:solidFill>
                </a:uFill>
                <a:latin typeface="Arial"/>
                <a:ea typeface="Arial"/>
                <a:cs typeface="Arial"/>
                <a:sym typeface="Arial"/>
              </a:defRPr>
            </a:pPr>
            <a:r>
              <a:rPr b="0" dirty="0"/>
              <a:t> huge socio-economic impact</a:t>
            </a:r>
          </a:p>
        </p:txBody>
      </p:sp>
      <p:sp>
        <p:nvSpPr>
          <p:cNvPr id="2" name="CustomShape 2">
            <a:extLst>
              <a:ext uri="{FF2B5EF4-FFF2-40B4-BE49-F238E27FC236}">
                <a16:creationId xmlns:a16="http://schemas.microsoft.com/office/drawing/2014/main" id="{9FF1E78C-7A47-9782-1DDE-E0D82DB2213A}"/>
              </a:ext>
            </a:extLst>
          </p:cNvPr>
          <p:cNvSpPr txBox="1"/>
          <p:nvPr/>
        </p:nvSpPr>
        <p:spPr>
          <a:xfrm>
            <a:off x="4973955" y="8991600"/>
            <a:ext cx="1523741" cy="49147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0479" tIns="60479" rIns="60479" bIns="60479">
            <a:spAutoFit/>
          </a:bodyPr>
          <a:lstStyle/>
          <a:p>
            <a:pPr algn="l" defTabSz="914400">
              <a:defRPr sz="2400" spc="-1">
                <a:uFill>
                  <a:solidFill>
                    <a:srgbClr val="FFFFFF"/>
                  </a:solidFill>
                </a:uFill>
                <a:latin typeface="Arial"/>
                <a:ea typeface="Arial"/>
                <a:cs typeface="Arial"/>
                <a:sym typeface="Arial"/>
              </a:defRPr>
            </a:pPr>
            <a:r>
              <a:rPr lang="nl-NL" dirty="0" err="1"/>
              <a:t>Sky</a:t>
            </a:r>
            <a:r>
              <a:rPr lang="nl-NL" dirty="0"/>
              <a:t> </a:t>
            </a:r>
            <a:r>
              <a:rPr lang="nl-NL" dirty="0" err="1"/>
              <a:t>news</a:t>
            </a:r>
            <a:endParaRPr dirty="0"/>
          </a:p>
        </p:txBody>
      </p:sp>
      <p:sp>
        <p:nvSpPr>
          <p:cNvPr id="7" name="CustomShape 2">
            <a:extLst>
              <a:ext uri="{FF2B5EF4-FFF2-40B4-BE49-F238E27FC236}">
                <a16:creationId xmlns:a16="http://schemas.microsoft.com/office/drawing/2014/main" id="{33CC9605-AC64-4969-CA14-98B58E959FC4}"/>
              </a:ext>
            </a:extLst>
          </p:cNvPr>
          <p:cNvSpPr txBox="1"/>
          <p:nvPr/>
        </p:nvSpPr>
        <p:spPr>
          <a:xfrm>
            <a:off x="4288155" y="5172075"/>
            <a:ext cx="2101912" cy="49147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60479" tIns="60479" rIns="60479" bIns="60479">
            <a:spAutoFit/>
          </a:bodyPr>
          <a:lstStyle/>
          <a:p>
            <a:pPr algn="l" defTabSz="914400">
              <a:defRPr sz="2400" spc="-1">
                <a:uFill>
                  <a:solidFill>
                    <a:srgbClr val="FFFFFF"/>
                  </a:solidFill>
                </a:uFill>
                <a:latin typeface="Arial"/>
                <a:ea typeface="Arial"/>
                <a:cs typeface="Arial"/>
                <a:sym typeface="Arial"/>
              </a:defRPr>
            </a:pPr>
            <a:r>
              <a:rPr lang="nl-NL" dirty="0"/>
              <a:t>The </a:t>
            </a:r>
            <a:r>
              <a:rPr lang="nl-NL" dirty="0" err="1"/>
              <a:t>Guardian</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76F0E-E572-6292-F7F0-A7CCAA358DB2}"/>
            </a:ext>
          </a:extLst>
        </p:cNvPr>
        <p:cNvGrpSpPr/>
        <p:nvPr/>
      </p:nvGrpSpPr>
      <p:grpSpPr>
        <a:xfrm>
          <a:off x="0" y="0"/>
          <a:ext cx="0" cy="0"/>
          <a:chOff x="0" y="0"/>
          <a:chExt cx="0" cy="0"/>
        </a:xfrm>
      </p:grpSpPr>
      <p:sp>
        <p:nvSpPr>
          <p:cNvPr id="380" name="Title 1">
            <a:extLst>
              <a:ext uri="{FF2B5EF4-FFF2-40B4-BE49-F238E27FC236}">
                <a16:creationId xmlns:a16="http://schemas.microsoft.com/office/drawing/2014/main" id="{326895C2-257A-41D5-9912-E2BF61EB13DA}"/>
              </a:ext>
            </a:extLst>
          </p:cNvPr>
          <p:cNvSpPr txBox="1">
            <a:spLocks noGrp="1"/>
          </p:cNvSpPr>
          <p:nvPr>
            <p:ph type="title"/>
          </p:nvPr>
        </p:nvSpPr>
        <p:spPr>
          <a:xfrm>
            <a:off x="498633" y="467403"/>
            <a:ext cx="12007534" cy="844427"/>
          </a:xfrm>
          <a:prstGeom prst="rect">
            <a:avLst/>
          </a:prstGeom>
        </p:spPr>
        <p:txBody>
          <a:bodyPr>
            <a:normAutofit fontScale="90000"/>
          </a:bodyPr>
          <a:lstStyle/>
          <a:p>
            <a:r>
              <a:rPr lang="nl-NL" dirty="0" err="1"/>
              <a:t>Synoptic</a:t>
            </a:r>
            <a:r>
              <a:rPr lang="nl-NL" dirty="0"/>
              <a:t> </a:t>
            </a:r>
            <a:r>
              <a:rPr lang="nl-NL" dirty="0" err="1"/>
              <a:t>patterns</a:t>
            </a:r>
            <a:r>
              <a:rPr lang="nl-NL" dirty="0"/>
              <a:t> </a:t>
            </a:r>
            <a:r>
              <a:rPr lang="nl-NL" dirty="0" err="1"/>
              <a:t>associated</a:t>
            </a:r>
            <a:r>
              <a:rPr lang="nl-NL" dirty="0"/>
              <a:t> </a:t>
            </a:r>
            <a:r>
              <a:rPr lang="nl-NL" dirty="0" err="1"/>
              <a:t>with</a:t>
            </a:r>
            <a:r>
              <a:rPr lang="nl-NL" dirty="0"/>
              <a:t> Dudley, Eunice</a:t>
            </a:r>
            <a:endParaRPr dirty="0"/>
          </a:p>
        </p:txBody>
      </p:sp>
      <p:sp>
        <p:nvSpPr>
          <p:cNvPr id="381" name="Content Placeholder 2">
            <a:extLst>
              <a:ext uri="{FF2B5EF4-FFF2-40B4-BE49-F238E27FC236}">
                <a16:creationId xmlns:a16="http://schemas.microsoft.com/office/drawing/2014/main" id="{2862A184-CC9C-CF5F-4533-C5A89AD302AC}"/>
              </a:ext>
            </a:extLst>
          </p:cNvPr>
          <p:cNvSpPr txBox="1">
            <a:spLocks noGrp="1"/>
          </p:cNvSpPr>
          <p:nvPr>
            <p:ph type="body" sz="quarter" idx="1"/>
          </p:nvPr>
        </p:nvSpPr>
        <p:spPr>
          <a:xfrm>
            <a:off x="458634" y="1708682"/>
            <a:ext cx="12087532" cy="1432627"/>
          </a:xfrm>
          <a:prstGeom prst="rect">
            <a:avLst/>
          </a:prstGeom>
        </p:spPr>
        <p:txBody>
          <a:bodyPr>
            <a:normAutofit fontScale="92500" lnSpcReduction="20000"/>
          </a:bodyPr>
          <a:lstStyle/>
          <a:p>
            <a:pPr marL="336550" indent="-336550">
              <a:lnSpc>
                <a:spcPct val="100000"/>
              </a:lnSpc>
              <a:defRPr sz="2400"/>
            </a:pPr>
            <a:r>
              <a:rPr lang="en-US" dirty="0"/>
              <a:t>Eunice, Dudley case (13 to 20 February 2022)</a:t>
            </a:r>
            <a:endParaRPr lang="nl-NL" dirty="0"/>
          </a:p>
          <a:p>
            <a:pPr marL="336550" indent="-336550">
              <a:lnSpc>
                <a:spcPct val="100000"/>
              </a:lnSpc>
              <a:defRPr sz="2400"/>
            </a:pPr>
            <a:r>
              <a:rPr lang="nl-NL" dirty="0"/>
              <a:t>Strong jet (streak), </a:t>
            </a:r>
            <a:r>
              <a:rPr lang="nl-NL" dirty="0" err="1"/>
              <a:t>with</a:t>
            </a:r>
            <a:r>
              <a:rPr lang="nl-NL" dirty="0"/>
              <a:t> strong </a:t>
            </a:r>
            <a:r>
              <a:rPr lang="nl-NL" dirty="0" err="1"/>
              <a:t>moisture</a:t>
            </a:r>
            <a:r>
              <a:rPr lang="nl-NL" dirty="0"/>
              <a:t> transport</a:t>
            </a:r>
          </a:p>
          <a:p>
            <a:pPr marL="336550" indent="-336550">
              <a:lnSpc>
                <a:spcPct val="100000"/>
              </a:lnSpc>
              <a:defRPr sz="2400"/>
            </a:pPr>
            <a:r>
              <a:rPr dirty="0"/>
              <a:t>How much does </a:t>
            </a:r>
            <a:r>
              <a:rPr lang="nl-NL" dirty="0"/>
              <a:t>m</a:t>
            </a:r>
            <a:r>
              <a:rPr dirty="0" err="1"/>
              <a:t>oisture</a:t>
            </a:r>
            <a:r>
              <a:rPr dirty="0"/>
              <a:t> (latent heating) influence the jet/baroclinicity </a:t>
            </a:r>
          </a:p>
        </p:txBody>
      </p:sp>
      <p:sp>
        <p:nvSpPr>
          <p:cNvPr id="382" name="CustomShape 4">
            <a:extLst>
              <a:ext uri="{FF2B5EF4-FFF2-40B4-BE49-F238E27FC236}">
                <a16:creationId xmlns:a16="http://schemas.microsoft.com/office/drawing/2014/main" id="{229468E0-5EAB-8E43-3CC4-366F56C81347}"/>
              </a:ext>
            </a:extLst>
          </p:cNvPr>
          <p:cNvSpPr/>
          <p:nvPr/>
        </p:nvSpPr>
        <p:spPr>
          <a:xfrm>
            <a:off x="1720839" y="8431620"/>
            <a:ext cx="3893761" cy="444241"/>
          </a:xfrm>
          <a:prstGeom prst="rect">
            <a:avLst/>
          </a:prstGeom>
          <a:solidFill>
            <a:srgbClr val="FFFFFF"/>
          </a:solidFill>
          <a:ln w="3175">
            <a:miter lim="400000"/>
          </a:ln>
        </p:spPr>
        <p:txBody>
          <a:bodyPr lIns="45719" rIns="45719"/>
          <a:lstStyle/>
          <a:p>
            <a:pPr algn="l" defTabSz="914400">
              <a:defRPr sz="1800" b="0">
                <a:latin typeface="Arial"/>
                <a:ea typeface="Arial"/>
                <a:cs typeface="Arial"/>
                <a:sym typeface="Arial"/>
              </a:defRPr>
            </a:pPr>
            <a:endParaRPr/>
          </a:p>
        </p:txBody>
      </p:sp>
      <p:sp>
        <p:nvSpPr>
          <p:cNvPr id="383" name="CustomShape 11">
            <a:extLst>
              <a:ext uri="{FF2B5EF4-FFF2-40B4-BE49-F238E27FC236}">
                <a16:creationId xmlns:a16="http://schemas.microsoft.com/office/drawing/2014/main" id="{24B3FA99-ECE6-03C0-4F83-074687E84A2D}"/>
              </a:ext>
            </a:extLst>
          </p:cNvPr>
          <p:cNvSpPr txBox="1"/>
          <p:nvPr/>
        </p:nvSpPr>
        <p:spPr>
          <a:xfrm>
            <a:off x="7736760" y="9368193"/>
            <a:ext cx="5552281" cy="41165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760" tIns="50760" rIns="50760" bIns="50760" anchor="ctr">
            <a:spAutoFit/>
          </a:bodyPr>
          <a:lstStyle>
            <a:lvl1pPr defTabSz="914400">
              <a:defRPr spc="-1">
                <a:uFill>
                  <a:solidFill>
                    <a:srgbClr val="FFFFFF"/>
                  </a:solidFill>
                </a:uFill>
              </a:defRPr>
            </a:lvl1pPr>
          </a:lstStyle>
          <a:p>
            <a:r>
              <a:t>Figures: Luuk Eijkelkamp</a:t>
            </a:r>
          </a:p>
        </p:txBody>
      </p:sp>
      <p:pic>
        <p:nvPicPr>
          <p:cNvPr id="384" name="Content Placeholder 4" descr="Content Placeholder 4">
            <a:extLst>
              <a:ext uri="{FF2B5EF4-FFF2-40B4-BE49-F238E27FC236}">
                <a16:creationId xmlns:a16="http://schemas.microsoft.com/office/drawing/2014/main" id="{90C2CF81-1538-9D80-3BD6-BC9CCB553243}"/>
              </a:ext>
            </a:extLst>
          </p:cNvPr>
          <p:cNvPicPr>
            <a:picLocks/>
          </p:cNvPicPr>
          <p:nvPr/>
        </p:nvPicPr>
        <p:blipFill>
          <a:blip r:embed="rId3"/>
          <a:stretch>
            <a:fillRect/>
          </a:stretch>
        </p:blipFill>
        <p:spPr>
          <a:xfrm>
            <a:off x="554145" y="4183990"/>
            <a:ext cx="11896510" cy="3204948"/>
          </a:xfrm>
          <a:prstGeom prst="rect">
            <a:avLst/>
          </a:prstGeom>
          <a:ln w="3175">
            <a:miter lim="400000"/>
          </a:ln>
        </p:spPr>
      </p:pic>
      <p:sp>
        <p:nvSpPr>
          <p:cNvPr id="385" name="TextBox 14">
            <a:extLst>
              <a:ext uri="{FF2B5EF4-FFF2-40B4-BE49-F238E27FC236}">
                <a16:creationId xmlns:a16="http://schemas.microsoft.com/office/drawing/2014/main" id="{B730A295-118D-AA49-B387-2C68E3D8501B}"/>
              </a:ext>
            </a:extLst>
          </p:cNvPr>
          <p:cNvSpPr txBox="1"/>
          <p:nvPr/>
        </p:nvSpPr>
        <p:spPr>
          <a:xfrm>
            <a:off x="597729" y="3539748"/>
            <a:ext cx="3318467" cy="469012"/>
          </a:xfrm>
          <a:prstGeom prst="rect">
            <a:avLst/>
          </a:prstGeom>
          <a:solidFill>
            <a:srgbClr val="FFFFFF"/>
          </a:solidFill>
          <a:ln w="3175">
            <a:no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8767" tIns="48767" rIns="48767" bIns="48767">
            <a:spAutoFit/>
          </a:bodyPr>
          <a:lstStyle>
            <a:lvl1pPr algn="l" defTabSz="1300480">
              <a:defRPr sz="2400" b="0">
                <a:latin typeface="Aptos"/>
                <a:ea typeface="Aptos"/>
                <a:cs typeface="Aptos"/>
                <a:sym typeface="Aptos"/>
              </a:defRPr>
            </a:lvl1pPr>
          </a:lstStyle>
          <a:p>
            <a:r>
              <a:t>Contours: MSLP [hPa]</a:t>
            </a:r>
          </a:p>
        </p:txBody>
      </p:sp>
      <p:sp>
        <p:nvSpPr>
          <p:cNvPr id="386" name="TextBox 15">
            <a:extLst>
              <a:ext uri="{FF2B5EF4-FFF2-40B4-BE49-F238E27FC236}">
                <a16:creationId xmlns:a16="http://schemas.microsoft.com/office/drawing/2014/main" id="{F8A3963F-E2F8-4243-13A2-3FDBA22E5BB7}"/>
              </a:ext>
            </a:extLst>
          </p:cNvPr>
          <p:cNvSpPr txBox="1"/>
          <p:nvPr/>
        </p:nvSpPr>
        <p:spPr>
          <a:xfrm>
            <a:off x="8600014" y="3539748"/>
            <a:ext cx="3597072" cy="469012"/>
          </a:xfrm>
          <a:prstGeom prst="rect">
            <a:avLst/>
          </a:prstGeom>
          <a:solidFill>
            <a:srgbClr val="FFFFFF"/>
          </a:solidFill>
          <a:ln w="3175">
            <a:no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8767" tIns="48767" rIns="48767" bIns="48767">
            <a:spAutoFit/>
          </a:bodyPr>
          <a:lstStyle/>
          <a:p>
            <a:pPr algn="l" defTabSz="1300480">
              <a:defRPr sz="2400" b="0">
                <a:latin typeface="Aptos"/>
                <a:ea typeface="Aptos"/>
                <a:cs typeface="Aptos"/>
                <a:sym typeface="Aptos"/>
              </a:defRPr>
            </a:pPr>
            <a:r>
              <a:t>Vectors: IVT [Kg s</a:t>
            </a:r>
            <a:r>
              <a:rPr baseline="30500"/>
              <a:t>-1</a:t>
            </a:r>
            <a:r>
              <a:t> m</a:t>
            </a:r>
            <a:r>
              <a:rPr baseline="30500"/>
              <a:t>-1</a:t>
            </a:r>
            <a:r>
              <a:t>]</a:t>
            </a:r>
          </a:p>
        </p:txBody>
      </p:sp>
      <mc:AlternateContent xmlns:mc="http://schemas.openxmlformats.org/markup-compatibility/2006" xmlns:a14="http://schemas.microsoft.com/office/drawing/2010/main">
        <mc:Choice Requires="a14">
          <p:sp>
            <p:nvSpPr>
              <p:cNvPr id="387" name="TextBox 5">
                <a:extLst>
                  <a:ext uri="{FF2B5EF4-FFF2-40B4-BE49-F238E27FC236}">
                    <a16:creationId xmlns:a16="http://schemas.microsoft.com/office/drawing/2014/main" id="{0F8914CF-928B-4C92-96EF-0FDAAC36769C}"/>
                  </a:ext>
                </a:extLst>
              </p:cNvPr>
              <p:cNvSpPr txBox="1"/>
              <p:nvPr/>
            </p:nvSpPr>
            <p:spPr>
              <a:xfrm>
                <a:off x="1431405" y="7564169"/>
                <a:ext cx="1405372" cy="512446"/>
              </a:xfrm>
              <a:prstGeom prst="rect">
                <a:avLst/>
              </a:prstGeom>
              <a:solidFill>
                <a:srgbClr val="FFFFFF"/>
              </a:solidFill>
              <a:ln w="3175">
                <a:noFill/>
              </a:ln>
              <a:extLst>
                <a:ext uri="{C572A759-6A51-4108-AA02-DFA0A04FC94B}">
                  <ma14:wrappingTextBoxFlag xmlns:ma14="http://schemas.microsoft.com/office/mac/drawingml/2011/main" xmlns:m="http://schemas.openxmlformats.org/officeDocument/2006/math" xmlns="" val="1"/>
                </a:ext>
              </a:extLst>
            </p:spPr>
            <p:txBody>
              <a:bodyPr lIns="48767" tIns="48767" rIns="48767" bIns="48767">
                <a:spAutoFit/>
              </a:bodyPr>
              <a:lstStyle/>
              <a:p>
                <a:pPr algn="l" defTabSz="1300480">
                  <a:defRPr sz="2400" b="0">
                    <a:latin typeface="Cambria Math"/>
                    <a:ea typeface="Cambria Math"/>
                    <a:cs typeface="Cambria Math"/>
                    <a:sym typeface="Cambria Math"/>
                  </a:defRPr>
                </a:pPr>
                <a14:m>
                  <m:oMath xmlns:m="http://schemas.openxmlformats.org/officeDocument/2006/math">
                    <m:r>
                      <a:rPr sz="2050" i="1">
                        <a:solidFill>
                          <a:srgbClr val="000000"/>
                        </a:solidFill>
                        <a:latin typeface="Cambria Math" panose="02040503050406030204" pitchFamily="18" charset="0"/>
                      </a:rPr>
                      <m:t>𝜃</m:t>
                    </m:r>
                    <m:r>
                      <a:rPr sz="2050" i="1">
                        <a:solidFill>
                          <a:srgbClr val="000000"/>
                        </a:solidFill>
                        <a:latin typeface="Cambria Math" panose="02040503050406030204" pitchFamily="18" charset="0"/>
                      </a:rPr>
                      <m:t>𝑒</m:t>
                    </m:r>
                  </m:oMath>
                </a14:m>
                <a:r>
                  <a:rPr baseline="-20250" dirty="0">
                    <a:latin typeface="Aptos"/>
                    <a:ea typeface="Aptos"/>
                    <a:cs typeface="Aptos"/>
                    <a:sym typeface="Aptos"/>
                  </a:rPr>
                  <a:t>850</a:t>
                </a:r>
                <a:r>
                  <a:rPr dirty="0">
                    <a:latin typeface="Aptos"/>
                    <a:ea typeface="Aptos"/>
                    <a:cs typeface="Aptos"/>
                    <a:sym typeface="Aptos"/>
                  </a:rPr>
                  <a:t> [K]</a:t>
                </a:r>
                <a:endParaRPr sz="1800" dirty="0"/>
              </a:p>
            </p:txBody>
          </p:sp>
        </mc:Choice>
        <mc:Fallback xmlns="">
          <p:sp>
            <p:nvSpPr>
              <p:cNvPr id="387" name="TextBox 5">
                <a:extLst>
                  <a:ext uri="{FF2B5EF4-FFF2-40B4-BE49-F238E27FC236}">
                    <a16:creationId xmlns:a16="http://schemas.microsoft.com/office/drawing/2014/main" id="{0F8914CF-928B-4C92-96EF-0FDAAC36769C}"/>
                  </a:ext>
                </a:extLst>
              </p:cNvPr>
              <p:cNvSpPr txBox="1">
                <a:spLocks noRot="1" noChangeAspect="1" noMove="1" noResize="1" noEditPoints="1" noAdjustHandles="1" noChangeArrowheads="1" noChangeShapeType="1" noTextEdit="1"/>
              </p:cNvSpPr>
              <p:nvPr/>
            </p:nvSpPr>
            <p:spPr>
              <a:xfrm>
                <a:off x="1431405" y="7564169"/>
                <a:ext cx="1405372" cy="512446"/>
              </a:xfrm>
              <a:prstGeom prst="rect">
                <a:avLst/>
              </a:prstGeom>
              <a:blipFill>
                <a:blip r:embed="rId4"/>
                <a:stretch>
                  <a:fillRect l="-3043" t="-8333" b="-17857"/>
                </a:stretch>
              </a:blipFill>
              <a:ln w="3175">
                <a:noFill/>
              </a:ln>
              <a:extLst>
                <a:ext uri="{C572A759-6A51-4108-AA02-DFA0A04FC94B}">
                  <ma14:wrappingTextBoxFlag xmlns:a14="http://schemas.microsoft.com/office/drawing/2010/main" xmlns="" xmlns:m="http://schemas.openxmlformats.org/officeDocument/2006/math" xmlns:ma14="http://schemas.microsoft.com/office/mac/drawingml/2011/main" val="1"/>
                </a:ext>
              </a:extLst>
            </p:spPr>
            <p:txBody>
              <a:bodyPr/>
              <a:lstStyle/>
              <a:p>
                <a:r>
                  <a:rPr lang="nl-NL">
                    <a:noFill/>
                  </a:rPr>
                  <a:t> </a:t>
                </a:r>
              </a:p>
            </p:txBody>
          </p:sp>
        </mc:Fallback>
      </mc:AlternateContent>
      <p:sp>
        <p:nvSpPr>
          <p:cNvPr id="388" name="TextBox 6">
            <a:extLst>
              <a:ext uri="{FF2B5EF4-FFF2-40B4-BE49-F238E27FC236}">
                <a16:creationId xmlns:a16="http://schemas.microsoft.com/office/drawing/2014/main" id="{3597F480-A9F4-C993-D92E-FE32BD6C3390}"/>
              </a:ext>
            </a:extLst>
          </p:cNvPr>
          <p:cNvSpPr txBox="1"/>
          <p:nvPr/>
        </p:nvSpPr>
        <p:spPr>
          <a:xfrm>
            <a:off x="8645004" y="7401736"/>
            <a:ext cx="4397619" cy="837312"/>
          </a:xfrm>
          <a:prstGeom prst="rect">
            <a:avLst/>
          </a:prstGeom>
          <a:solidFill>
            <a:srgbClr val="FFFFFF"/>
          </a:solidFill>
          <a:ln w="3175">
            <a:no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8767" tIns="48767" rIns="48767" bIns="48767">
            <a:spAutoFit/>
          </a:bodyPr>
          <a:lstStyle/>
          <a:p>
            <a:pPr algn="l" defTabSz="1300480">
              <a:defRPr sz="2400" b="0">
                <a:latin typeface="Aptos"/>
                <a:ea typeface="Aptos"/>
                <a:cs typeface="Aptos"/>
                <a:sym typeface="Aptos"/>
              </a:defRPr>
            </a:pPr>
            <a:r>
              <a:rPr dirty="0"/>
              <a:t> Total Column Water </a:t>
            </a:r>
            <a:r>
              <a:rPr dirty="0" err="1"/>
              <a:t>Vapour</a:t>
            </a:r>
            <a:endParaRPr dirty="0"/>
          </a:p>
          <a:p>
            <a:pPr algn="l" defTabSz="1300480">
              <a:defRPr sz="2400" b="0">
                <a:latin typeface="Aptos"/>
                <a:ea typeface="Aptos"/>
                <a:cs typeface="Aptos"/>
                <a:sym typeface="Aptos"/>
              </a:defRPr>
            </a:pPr>
            <a:r>
              <a:rPr dirty="0"/>
              <a:t> [kg m</a:t>
            </a:r>
            <a:r>
              <a:rPr baseline="30500" dirty="0"/>
              <a:t>-2</a:t>
            </a:r>
            <a:r>
              <a:rPr dirty="0"/>
              <a:t>]</a:t>
            </a:r>
          </a:p>
        </p:txBody>
      </p:sp>
      <p:sp>
        <p:nvSpPr>
          <p:cNvPr id="389" name="TextBox 3">
            <a:extLst>
              <a:ext uri="{FF2B5EF4-FFF2-40B4-BE49-F238E27FC236}">
                <a16:creationId xmlns:a16="http://schemas.microsoft.com/office/drawing/2014/main" id="{7E300FC1-3A85-CA85-472A-D2B388F7BB9F}"/>
              </a:ext>
            </a:extLst>
          </p:cNvPr>
          <p:cNvSpPr txBox="1"/>
          <p:nvPr/>
        </p:nvSpPr>
        <p:spPr>
          <a:xfrm>
            <a:off x="4598995" y="3539748"/>
            <a:ext cx="3825427" cy="467818"/>
          </a:xfrm>
          <a:prstGeom prst="rect">
            <a:avLst/>
          </a:prstGeom>
          <a:solidFill>
            <a:srgbClr val="FFFFFF"/>
          </a:solidFill>
          <a:ln w="3175">
            <a:no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8767" tIns="48767" rIns="48767" bIns="48767">
            <a:spAutoFit/>
          </a:bodyPr>
          <a:lstStyle/>
          <a:p>
            <a:pPr algn="l" defTabSz="1300480">
              <a:defRPr sz="2400" b="0">
                <a:latin typeface="Aptos"/>
                <a:ea typeface="Aptos"/>
                <a:cs typeface="Aptos"/>
                <a:sym typeface="Aptos"/>
              </a:defRPr>
            </a:pPr>
            <a:r>
              <a:rPr dirty="0"/>
              <a:t>Contours: </a:t>
            </a:r>
            <a:r>
              <a:rPr lang="nl-NL" dirty="0"/>
              <a:t>Jet at </a:t>
            </a:r>
            <a:r>
              <a:rPr dirty="0"/>
              <a:t>250 [m s</a:t>
            </a:r>
            <a:r>
              <a:rPr baseline="30500" dirty="0"/>
              <a:t>-1</a:t>
            </a:r>
            <a:r>
              <a:rPr dirty="0"/>
              <a:t>]</a:t>
            </a:r>
          </a:p>
        </p:txBody>
      </p:sp>
      <mc:AlternateContent xmlns:mc="http://schemas.openxmlformats.org/markup-compatibility/2006" xmlns:a14="http://schemas.microsoft.com/office/drawing/2010/main">
        <mc:Choice Requires="a14">
          <p:sp>
            <p:nvSpPr>
              <p:cNvPr id="390" name="TextBox 4">
                <a:extLst>
                  <a:ext uri="{FF2B5EF4-FFF2-40B4-BE49-F238E27FC236}">
                    <a16:creationId xmlns:a16="http://schemas.microsoft.com/office/drawing/2014/main" id="{603B1A09-A416-DD18-224E-0650F125541F}"/>
                  </a:ext>
                </a:extLst>
              </p:cNvPr>
              <p:cNvSpPr txBox="1"/>
              <p:nvPr/>
            </p:nvSpPr>
            <p:spPr>
              <a:xfrm>
                <a:off x="5015536" y="7564169"/>
                <a:ext cx="2522919" cy="512446"/>
              </a:xfrm>
              <a:prstGeom prst="rect">
                <a:avLst/>
              </a:prstGeom>
              <a:solidFill>
                <a:srgbClr val="FFFFFF"/>
              </a:solidFill>
              <a:ln w="3175">
                <a:noFill/>
              </a:ln>
              <a:extLst>
                <a:ext uri="{C572A759-6A51-4108-AA02-DFA0A04FC94B}">
                  <ma14:wrappingTextBoxFlag xmlns:ma14="http://schemas.microsoft.com/office/mac/drawingml/2011/main" xmlns:m="http://schemas.openxmlformats.org/officeDocument/2006/math" xmlns="" val="1"/>
                </a:ext>
              </a:extLst>
            </p:spPr>
            <p:txBody>
              <a:bodyPr lIns="48767" tIns="48767" rIns="48767" bIns="48767">
                <a:spAutoFit/>
              </a:bodyPr>
              <a:lstStyle/>
              <a:p>
                <a:pPr algn="l" defTabSz="1300480">
                  <a:defRPr sz="2400" b="0">
                    <a:latin typeface="Aptos"/>
                    <a:ea typeface="Aptos"/>
                    <a:cs typeface="Aptos"/>
                    <a:sym typeface="Aptos"/>
                  </a:defRPr>
                </a:pPr>
                <a:r>
                  <a:t> </a:t>
                </a:r>
                <a14:m>
                  <m:oMath xmlns:m="http://schemas.openxmlformats.org/officeDocument/2006/math">
                    <m:r>
                      <m:rPr>
                        <m:sty m:val="p"/>
                      </m:rPr>
                      <a:rPr sz="2400" i="1">
                        <a:solidFill>
                          <a:srgbClr val="000000"/>
                        </a:solidFill>
                        <a:latin typeface="Cambria Math" panose="02040503050406030204" pitchFamily="18" charset="0"/>
                      </a:rPr>
                      <m:t>Φ</m:t>
                    </m:r>
                  </m:oMath>
                </a14:m>
                <a:r>
                  <a:rPr baseline="-20250"/>
                  <a:t>250 </a:t>
                </a:r>
                <a:r>
                  <a:t>[10</a:t>
                </a:r>
                <a:r>
                  <a:rPr baseline="30500"/>
                  <a:t>3</a:t>
                </a:r>
                <a:r>
                  <a:t> m</a:t>
                </a:r>
                <a:r>
                  <a:rPr baseline="30500"/>
                  <a:t>2</a:t>
                </a:r>
                <a:r>
                  <a:t> s</a:t>
                </a:r>
                <a:r>
                  <a:rPr baseline="30500"/>
                  <a:t>-2</a:t>
                </a:r>
                <a:r>
                  <a:t>]</a:t>
                </a:r>
                <a:endParaRPr sz="1800"/>
              </a:p>
            </p:txBody>
          </p:sp>
        </mc:Choice>
        <mc:Fallback xmlns="">
          <p:sp>
            <p:nvSpPr>
              <p:cNvPr id="390" name="TextBox 4">
                <a:extLst>
                  <a:ext uri="{FF2B5EF4-FFF2-40B4-BE49-F238E27FC236}">
                    <a16:creationId xmlns:a16="http://schemas.microsoft.com/office/drawing/2014/main" id="{603B1A09-A416-DD18-224E-0650F125541F}"/>
                  </a:ext>
                </a:extLst>
              </p:cNvPr>
              <p:cNvSpPr txBox="1">
                <a:spLocks noRot="1" noChangeAspect="1" noMove="1" noResize="1" noEditPoints="1" noAdjustHandles="1" noChangeArrowheads="1" noChangeShapeType="1" noTextEdit="1"/>
              </p:cNvSpPr>
              <p:nvPr/>
            </p:nvSpPr>
            <p:spPr>
              <a:xfrm>
                <a:off x="5015536" y="7564169"/>
                <a:ext cx="2522919" cy="512446"/>
              </a:xfrm>
              <a:prstGeom prst="rect">
                <a:avLst/>
              </a:prstGeom>
              <a:blipFill>
                <a:blip r:embed="rId5"/>
                <a:stretch>
                  <a:fillRect t="-9524" b="-16667"/>
                </a:stretch>
              </a:blipFill>
              <a:ln w="3175">
                <a:noFill/>
              </a:ln>
              <a:extLst>
                <a:ext uri="{C572A759-6A51-4108-AA02-DFA0A04FC94B}">
                  <ma14:wrappingTextBoxFlag xmlns:a14="http://schemas.microsoft.com/office/drawing/2010/main" xmlns="" xmlns:m="http://schemas.openxmlformats.org/officeDocument/2006/math" xmlns:ma14="http://schemas.microsoft.com/office/mac/drawingml/2011/main" val="1"/>
                </a:ext>
              </a:extLst>
            </p:spPr>
            <p:txBody>
              <a:bodyPr/>
              <a:lstStyle/>
              <a:p>
                <a:r>
                  <a:rPr lang="nl-NL">
                    <a:noFill/>
                  </a:rPr>
                  <a:t> </a:t>
                </a:r>
              </a:p>
            </p:txBody>
          </p:sp>
        </mc:Fallback>
      </mc:AlternateContent>
    </p:spTree>
    <p:extLst>
      <p:ext uri="{BB962C8B-B14F-4D97-AF65-F5344CB8AC3E}">
        <p14:creationId xmlns:p14="http://schemas.microsoft.com/office/powerpoint/2010/main" val="322637521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Title 1"/>
          <p:cNvSpPr txBox="1">
            <a:spLocks noGrp="1"/>
          </p:cNvSpPr>
          <p:nvPr>
            <p:ph type="title"/>
          </p:nvPr>
        </p:nvSpPr>
        <p:spPr>
          <a:xfrm>
            <a:off x="498633" y="467403"/>
            <a:ext cx="12007534" cy="844427"/>
          </a:xfrm>
          <a:prstGeom prst="rect">
            <a:avLst/>
          </a:prstGeom>
        </p:spPr>
        <p:txBody>
          <a:bodyPr/>
          <a:lstStyle/>
          <a:p>
            <a:r>
              <a:t>What is/was known?</a:t>
            </a:r>
          </a:p>
        </p:txBody>
      </p:sp>
      <p:pic>
        <p:nvPicPr>
          <p:cNvPr id="323" name="Picture 3" descr="Picture 3"/>
          <p:cNvPicPr>
            <a:picLocks noChangeAspect="1"/>
          </p:cNvPicPr>
          <p:nvPr/>
        </p:nvPicPr>
        <p:blipFill>
          <a:blip r:embed="rId3"/>
          <a:srcRect l="68681" b="50028"/>
          <a:stretch>
            <a:fillRect/>
          </a:stretch>
        </p:blipFill>
        <p:spPr>
          <a:xfrm>
            <a:off x="8999730" y="1385255"/>
            <a:ext cx="3451699" cy="6280145"/>
          </a:xfrm>
          <a:prstGeom prst="rect">
            <a:avLst/>
          </a:prstGeom>
          <a:ln w="3175">
            <a:miter lim="400000"/>
          </a:ln>
        </p:spPr>
      </p:pic>
      <p:sp>
        <p:nvSpPr>
          <p:cNvPr id="324" name="CustomShape 2"/>
          <p:cNvSpPr txBox="1"/>
          <p:nvPr/>
        </p:nvSpPr>
        <p:spPr>
          <a:xfrm>
            <a:off x="9081463" y="7259259"/>
            <a:ext cx="3580554" cy="101014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7959" tIns="57959" rIns="57959" bIns="57959">
            <a:spAutoFit/>
          </a:bodyPr>
          <a:lstStyle/>
          <a:p>
            <a:pPr defTabSz="914400">
              <a:defRPr sz="2500" b="0" spc="-1">
                <a:uFill>
                  <a:solidFill>
                    <a:srgbClr val="FFFFFF"/>
                  </a:solidFill>
                </a:uFill>
                <a:latin typeface="Arial"/>
                <a:ea typeface="Arial"/>
                <a:cs typeface="Arial"/>
                <a:sym typeface="Arial"/>
              </a:defRPr>
            </a:pPr>
            <a:r>
              <a:t>Nr. of storms</a:t>
            </a:r>
            <a:endParaRPr spc="-1"/>
          </a:p>
          <a:p>
            <a:pPr algn="l" defTabSz="914400">
              <a:defRPr sz="1800" b="0" spc="-1">
                <a:uFill>
                  <a:solidFill>
                    <a:srgbClr val="FFFFFF"/>
                  </a:solidFill>
                </a:uFill>
                <a:latin typeface="Arial"/>
                <a:ea typeface="Arial"/>
                <a:cs typeface="Arial"/>
                <a:sym typeface="Arial"/>
              </a:defRPr>
            </a:pPr>
            <a:r>
              <a:t>(Passing within a 700 km distance</a:t>
            </a:r>
          </a:p>
          <a:p>
            <a:pPr algn="l" defTabSz="914400">
              <a:defRPr sz="1800" b="0" spc="-1">
                <a:uFill>
                  <a:solidFill>
                    <a:srgbClr val="FFFFFF"/>
                  </a:solidFill>
                </a:uFill>
                <a:latin typeface="Arial"/>
                <a:ea typeface="Arial"/>
                <a:cs typeface="Arial"/>
                <a:sym typeface="Arial"/>
              </a:defRPr>
            </a:pPr>
            <a:r>
              <a:t> at 65N, 5W)</a:t>
            </a:r>
          </a:p>
        </p:txBody>
      </p:sp>
      <p:sp>
        <p:nvSpPr>
          <p:cNvPr id="325" name="CustomShape 7"/>
          <p:cNvSpPr txBox="1"/>
          <p:nvPr/>
        </p:nvSpPr>
        <p:spPr>
          <a:xfrm>
            <a:off x="8866000" y="8408621"/>
            <a:ext cx="4011481" cy="46098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60" tIns="50760" rIns="50760" bIns="50760" anchor="ctr">
            <a:spAutoFit/>
          </a:bodyPr>
          <a:lstStyle>
            <a:lvl1pPr defTabSz="914400">
              <a:defRPr sz="2400" spc="-1">
                <a:uFill>
                  <a:solidFill>
                    <a:srgbClr val="FFFFFF"/>
                  </a:solidFill>
                </a:uFill>
              </a:defRPr>
            </a:lvl1pPr>
          </a:lstStyle>
          <a:p>
            <a:r>
              <a:rPr dirty="0"/>
              <a:t>Priestley et. al. (2017)</a:t>
            </a:r>
          </a:p>
        </p:txBody>
      </p:sp>
      <p:sp>
        <p:nvSpPr>
          <p:cNvPr id="326" name="CustomShape 6"/>
          <p:cNvSpPr/>
          <p:nvPr/>
        </p:nvSpPr>
        <p:spPr>
          <a:xfrm rot="16200000">
            <a:off x="7100054" y="286322"/>
            <a:ext cx="304921" cy="3149641"/>
          </a:xfrm>
          <a:custGeom>
            <a:avLst/>
            <a:gdLst/>
            <a:ahLst/>
            <a:cxnLst>
              <a:cxn ang="0">
                <a:pos x="wd2" y="hd2"/>
              </a:cxn>
              <a:cxn ang="5400000">
                <a:pos x="wd2" y="hd2"/>
              </a:cxn>
              <a:cxn ang="10800000">
                <a:pos x="wd2" y="hd2"/>
              </a:cxn>
              <a:cxn ang="16200000">
                <a:pos x="wd2" y="hd2"/>
              </a:cxn>
            </a:cxnLst>
            <a:rect l="0" t="0" r="r" b="b"/>
            <a:pathLst>
              <a:path w="21600" h="21600" extrusionOk="0">
                <a:moveTo>
                  <a:pt x="5400" y="0"/>
                </a:moveTo>
                <a:lnTo>
                  <a:pt x="5400" y="16200"/>
                </a:lnTo>
                <a:lnTo>
                  <a:pt x="0" y="16200"/>
                </a:lnTo>
                <a:lnTo>
                  <a:pt x="10800" y="21600"/>
                </a:lnTo>
                <a:lnTo>
                  <a:pt x="21600" y="16200"/>
                </a:lnTo>
                <a:lnTo>
                  <a:pt x="16200" y="16200"/>
                </a:lnTo>
                <a:lnTo>
                  <a:pt x="16200" y="0"/>
                </a:lnTo>
                <a:close/>
              </a:path>
            </a:pathLst>
          </a:custGeom>
          <a:solidFill>
            <a:srgbClr val="006666"/>
          </a:solidFill>
          <a:ln w="3175">
            <a:miter lim="400000"/>
          </a:ln>
        </p:spPr>
        <p:txBody>
          <a:bodyPr lIns="45719" rIns="45719"/>
          <a:lstStyle/>
          <a:p>
            <a:pPr algn="l" defTabSz="914400">
              <a:defRPr sz="1800" b="0">
                <a:latin typeface="Arial"/>
                <a:ea typeface="Arial"/>
                <a:cs typeface="Arial"/>
                <a:sym typeface="Arial"/>
              </a:defRPr>
            </a:pPr>
            <a:endParaRPr/>
          </a:p>
        </p:txBody>
      </p:sp>
      <p:sp>
        <p:nvSpPr>
          <p:cNvPr id="327" name="Content Placeholder 2"/>
          <p:cNvSpPr txBox="1">
            <a:spLocks noGrp="1"/>
          </p:cNvSpPr>
          <p:nvPr>
            <p:ph type="body" idx="1"/>
          </p:nvPr>
        </p:nvSpPr>
        <p:spPr>
          <a:xfrm>
            <a:off x="228891" y="1666911"/>
            <a:ext cx="8262244" cy="7073058"/>
          </a:xfrm>
          <a:prstGeom prst="rect">
            <a:avLst/>
          </a:prstGeom>
        </p:spPr>
        <p:txBody>
          <a:bodyPr/>
          <a:lstStyle/>
          <a:p>
            <a:pPr marL="336550" indent="-336550">
              <a:lnSpc>
                <a:spcPct val="100000"/>
              </a:lnSpc>
              <a:defRPr sz="2400"/>
            </a:pPr>
            <a:r>
              <a:t>Clustering related to a strong jet:</a:t>
            </a:r>
          </a:p>
          <a:p>
            <a:pPr marL="336550" indent="-336550">
              <a:lnSpc>
                <a:spcPct val="100000"/>
              </a:lnSpc>
              <a:defRPr sz="2400"/>
            </a:pPr>
            <a:r>
              <a:t>Often formed at cold front of previous cyclones (secondary cyclogenesis)</a:t>
            </a:r>
          </a:p>
          <a:p>
            <a:pPr marL="336550" indent="-336550">
              <a:lnSpc>
                <a:spcPct val="100000"/>
              </a:lnSpc>
              <a:defRPr sz="2400"/>
            </a:pPr>
            <a:r>
              <a:t>These cyclones tend to be associated with strong baroclinicity (e.g. Weijenborg &amp; Spengler, 2020)</a:t>
            </a:r>
          </a:p>
          <a:p>
            <a:pPr marL="336550" indent="-336550">
              <a:lnSpc>
                <a:spcPct val="100000"/>
              </a:lnSpc>
              <a:defRPr sz="2400"/>
            </a:pPr>
            <a:r>
              <a:t>Therefore also strong wind and wind extremes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Title 1"/>
          <p:cNvSpPr txBox="1">
            <a:spLocks noGrp="1"/>
          </p:cNvSpPr>
          <p:nvPr>
            <p:ph type="title"/>
          </p:nvPr>
        </p:nvSpPr>
        <p:spPr>
          <a:xfrm>
            <a:off x="762724" y="550334"/>
            <a:ext cx="12007533" cy="844428"/>
          </a:xfrm>
          <a:prstGeom prst="rect">
            <a:avLst/>
          </a:prstGeom>
        </p:spPr>
        <p:txBody>
          <a:bodyPr/>
          <a:lstStyle/>
          <a:p>
            <a:r>
              <a:t>Cyclogenesis and clustering: a paradox</a:t>
            </a:r>
          </a:p>
        </p:txBody>
      </p:sp>
      <p:sp>
        <p:nvSpPr>
          <p:cNvPr id="332" name="Content Placeholder 2"/>
          <p:cNvSpPr txBox="1">
            <a:spLocks noGrp="1"/>
          </p:cNvSpPr>
          <p:nvPr>
            <p:ph type="body" sz="quarter" idx="1"/>
          </p:nvPr>
        </p:nvSpPr>
        <p:spPr>
          <a:xfrm>
            <a:off x="643477" y="2695679"/>
            <a:ext cx="5289125" cy="4362242"/>
          </a:xfrm>
          <a:prstGeom prst="rect">
            <a:avLst/>
          </a:prstGeom>
        </p:spPr>
        <p:txBody>
          <a:bodyPr>
            <a:normAutofit fontScale="92500"/>
          </a:bodyPr>
          <a:lstStyle/>
          <a:p>
            <a:pPr marL="0" indent="0" defTabSz="1118412">
              <a:lnSpc>
                <a:spcPts val="3000"/>
              </a:lnSpc>
              <a:spcBef>
                <a:spcPts val="1400"/>
              </a:spcBef>
              <a:buSzTx/>
              <a:buFont typeface="Wingdings"/>
              <a:buNone/>
              <a:defRPr sz="2580"/>
            </a:pPr>
            <a:r>
              <a:rPr dirty="0"/>
              <a:t>Cyclones in the North Atlantic form from baroclinic </a:t>
            </a:r>
            <a:r>
              <a:rPr dirty="0" err="1"/>
              <a:t>instabilites</a:t>
            </a:r>
            <a:endParaRPr dirty="0"/>
          </a:p>
          <a:p>
            <a:pPr marL="0" indent="0" defTabSz="1118412">
              <a:lnSpc>
                <a:spcPts val="3000"/>
              </a:lnSpc>
              <a:spcBef>
                <a:spcPts val="1400"/>
              </a:spcBef>
              <a:buSzTx/>
              <a:buFont typeface="Wingdings"/>
              <a:buNone/>
              <a:defRPr sz="2580"/>
            </a:pPr>
            <a:endParaRPr dirty="0"/>
          </a:p>
          <a:p>
            <a:pPr marL="0" indent="0" defTabSz="1118412">
              <a:lnSpc>
                <a:spcPts val="3000"/>
              </a:lnSpc>
              <a:spcBef>
                <a:spcPts val="1400"/>
              </a:spcBef>
              <a:buSzTx/>
              <a:buFont typeface="Wingdings"/>
              <a:buNone/>
              <a:defRPr sz="2580"/>
            </a:pPr>
            <a:endParaRPr dirty="0"/>
          </a:p>
          <a:p>
            <a:pPr marL="0" indent="0" defTabSz="1118412">
              <a:lnSpc>
                <a:spcPts val="3000"/>
              </a:lnSpc>
              <a:spcBef>
                <a:spcPts val="1400"/>
              </a:spcBef>
              <a:buSzTx/>
              <a:buFont typeface="Wingdings"/>
              <a:buNone/>
              <a:defRPr sz="2580"/>
            </a:pPr>
            <a:endParaRPr dirty="0"/>
          </a:p>
          <a:p>
            <a:pPr marL="0" indent="0" defTabSz="1118412">
              <a:lnSpc>
                <a:spcPts val="3000"/>
              </a:lnSpc>
              <a:spcBef>
                <a:spcPts val="1400"/>
              </a:spcBef>
              <a:buSzTx/>
              <a:buFont typeface="Wingdings"/>
              <a:buNone/>
              <a:defRPr sz="2580" i="1"/>
            </a:pPr>
            <a:r>
              <a:rPr dirty="0"/>
              <a:t>From an energy perspective, cyclone clustering is </a:t>
            </a:r>
            <a:r>
              <a:rPr b="1" dirty="0"/>
              <a:t>counter-intuitive</a:t>
            </a:r>
            <a:r>
              <a:rPr dirty="0"/>
              <a:t>.</a:t>
            </a:r>
            <a:r>
              <a:rPr lang="nl-NL" dirty="0"/>
              <a:t> </a:t>
            </a:r>
            <a:r>
              <a:rPr lang="nl-NL" dirty="0">
                <a:sym typeface="Wingdings" panose="05000000000000000000" pitchFamily="2" charset="2"/>
              </a:rPr>
              <a:t> How is </a:t>
            </a:r>
            <a:r>
              <a:rPr lang="nl-NL" dirty="0" err="1">
                <a:sym typeface="Wingdings" panose="05000000000000000000" pitchFamily="2" charset="2"/>
              </a:rPr>
              <a:t>the</a:t>
            </a:r>
            <a:r>
              <a:rPr lang="nl-NL" dirty="0">
                <a:sym typeface="Wingdings" panose="05000000000000000000" pitchFamily="2" charset="2"/>
              </a:rPr>
              <a:t> jet </a:t>
            </a:r>
            <a:r>
              <a:rPr lang="nl-NL" dirty="0" err="1">
                <a:sym typeface="Wingdings" panose="05000000000000000000" pitchFamily="2" charset="2"/>
              </a:rPr>
              <a:t>and</a:t>
            </a:r>
            <a:r>
              <a:rPr lang="nl-NL" dirty="0">
                <a:sym typeface="Wingdings" panose="05000000000000000000" pitchFamily="2" charset="2"/>
              </a:rPr>
              <a:t> </a:t>
            </a:r>
            <a:r>
              <a:rPr lang="nl-NL" dirty="0" err="1">
                <a:sym typeface="Wingdings" panose="05000000000000000000" pitchFamily="2" charset="2"/>
              </a:rPr>
              <a:t>baroclinicity</a:t>
            </a:r>
            <a:r>
              <a:rPr lang="nl-NL" dirty="0">
                <a:sym typeface="Wingdings" panose="05000000000000000000" pitchFamily="2" charset="2"/>
              </a:rPr>
              <a:t> </a:t>
            </a:r>
            <a:r>
              <a:rPr lang="nl-NL" dirty="0" err="1">
                <a:sym typeface="Wingdings" panose="05000000000000000000" pitchFamily="2" charset="2"/>
              </a:rPr>
              <a:t>maintained</a:t>
            </a:r>
            <a:r>
              <a:rPr lang="nl-NL" dirty="0">
                <a:sym typeface="Wingdings" panose="05000000000000000000" pitchFamily="2" charset="2"/>
              </a:rPr>
              <a:t>?</a:t>
            </a:r>
            <a:endParaRPr dirty="0"/>
          </a:p>
        </p:txBody>
      </p:sp>
      <p:pic>
        <p:nvPicPr>
          <p:cNvPr id="333" name="Picture 3" descr="Picture 3"/>
          <p:cNvPicPr>
            <a:picLocks noChangeAspect="1"/>
          </p:cNvPicPr>
          <p:nvPr/>
        </p:nvPicPr>
        <p:blipFill>
          <a:blip r:embed="rId3"/>
          <a:stretch>
            <a:fillRect/>
          </a:stretch>
        </p:blipFill>
        <p:spPr>
          <a:xfrm>
            <a:off x="6284341" y="4700057"/>
            <a:ext cx="5813700" cy="2663391"/>
          </a:xfrm>
          <a:prstGeom prst="rect">
            <a:avLst/>
          </a:prstGeom>
          <a:ln w="3175">
            <a:miter lim="400000"/>
          </a:ln>
        </p:spPr>
      </p:pic>
      <p:pic>
        <p:nvPicPr>
          <p:cNvPr id="334" name="Picture 2" descr="Picture 2"/>
          <p:cNvPicPr>
            <a:picLocks noChangeAspect="1"/>
          </p:cNvPicPr>
          <p:nvPr/>
        </p:nvPicPr>
        <p:blipFill>
          <a:blip r:embed="rId4"/>
          <a:stretch>
            <a:fillRect/>
          </a:stretch>
        </p:blipFill>
        <p:spPr>
          <a:xfrm>
            <a:off x="6021062" y="2531688"/>
            <a:ext cx="6340261" cy="2168370"/>
          </a:xfrm>
          <a:prstGeom prst="rect">
            <a:avLst/>
          </a:prstGeom>
          <a:ln w="3175">
            <a:miter lim="400000"/>
          </a:ln>
        </p:spPr>
      </p:pic>
      <p:sp>
        <p:nvSpPr>
          <p:cNvPr id="335" name="TextBox 6"/>
          <p:cNvSpPr txBox="1"/>
          <p:nvPr/>
        </p:nvSpPr>
        <p:spPr>
          <a:xfrm>
            <a:off x="7439873" y="7363447"/>
            <a:ext cx="4052694" cy="405630"/>
          </a:xfrm>
          <a:prstGeom prst="rect">
            <a:avLst/>
          </a:prstGeom>
          <a:solidFill>
            <a:srgbClr val="D5D2CA"/>
          </a:solidFill>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8767" tIns="48767" rIns="48767" bIns="48767">
            <a:spAutoFit/>
          </a:bodyPr>
          <a:lstStyle>
            <a:lvl1pPr algn="l" defTabSz="1300480">
              <a:lnSpc>
                <a:spcPts val="2500"/>
              </a:lnSpc>
              <a:defRPr sz="1800" b="0">
                <a:solidFill>
                  <a:srgbClr val="005172"/>
                </a:solidFill>
                <a:latin typeface="Verdana"/>
                <a:ea typeface="Verdana"/>
                <a:cs typeface="Verdana"/>
                <a:sym typeface="Verdana"/>
              </a:defRPr>
            </a:lvl1pPr>
          </a:lstStyle>
          <a:p>
            <a:r>
              <a:t>Potential energy -&gt; kinetic energy</a:t>
            </a:r>
          </a:p>
        </p:txBody>
      </p:sp>
      <p:sp>
        <p:nvSpPr>
          <p:cNvPr id="336" name="Slide Number Placeholder 5"/>
          <p:cNvSpPr txBox="1">
            <a:spLocks noGrp="1"/>
          </p:cNvSpPr>
          <p:nvPr>
            <p:ph type="sldNum" sz="quarter" idx="2"/>
          </p:nvPr>
        </p:nvSpPr>
        <p:spPr>
          <a:xfrm>
            <a:off x="11897495" y="8040695"/>
            <a:ext cx="213226" cy="30669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AB7FE-975D-2D56-AF9E-68F7E3C28AE0}"/>
            </a:ext>
          </a:extLst>
        </p:cNvPr>
        <p:cNvGrpSpPr/>
        <p:nvPr/>
      </p:nvGrpSpPr>
      <p:grpSpPr>
        <a:xfrm>
          <a:off x="0" y="0"/>
          <a:ext cx="0" cy="0"/>
          <a:chOff x="0" y="0"/>
          <a:chExt cx="0" cy="0"/>
        </a:xfrm>
      </p:grpSpPr>
      <p:sp>
        <p:nvSpPr>
          <p:cNvPr id="369" name="Title 1">
            <a:extLst>
              <a:ext uri="{FF2B5EF4-FFF2-40B4-BE49-F238E27FC236}">
                <a16:creationId xmlns:a16="http://schemas.microsoft.com/office/drawing/2014/main" id="{14C88C83-647F-BE77-CD61-94AAFE59596D}"/>
              </a:ext>
            </a:extLst>
          </p:cNvPr>
          <p:cNvSpPr txBox="1">
            <a:spLocks noGrp="1"/>
          </p:cNvSpPr>
          <p:nvPr>
            <p:ph type="title"/>
          </p:nvPr>
        </p:nvSpPr>
        <p:spPr>
          <a:prstGeom prst="rect">
            <a:avLst/>
          </a:prstGeom>
        </p:spPr>
        <p:txBody>
          <a:bodyPr/>
          <a:lstStyle>
            <a:lvl1pPr defTabSz="1261465">
              <a:lnSpc>
                <a:spcPts val="5500"/>
              </a:lnSpc>
              <a:defRPr sz="4074"/>
            </a:lvl1pPr>
          </a:lstStyle>
          <a:p>
            <a:r>
              <a:rPr lang="nl-NL" dirty="0"/>
              <a:t>Goal &amp; Research </a:t>
            </a:r>
            <a:r>
              <a:rPr lang="nl-NL" dirty="0" err="1"/>
              <a:t>Questions</a:t>
            </a:r>
            <a:endParaRPr dirty="0"/>
          </a:p>
        </p:txBody>
      </p:sp>
      <p:sp>
        <p:nvSpPr>
          <p:cNvPr id="376" name="Content Placeholder 2">
            <a:extLst>
              <a:ext uri="{FF2B5EF4-FFF2-40B4-BE49-F238E27FC236}">
                <a16:creationId xmlns:a16="http://schemas.microsoft.com/office/drawing/2014/main" id="{2495E915-A811-95B4-05CB-65DC8D2958F2}"/>
              </a:ext>
            </a:extLst>
          </p:cNvPr>
          <p:cNvSpPr txBox="1"/>
          <p:nvPr/>
        </p:nvSpPr>
        <p:spPr>
          <a:xfrm>
            <a:off x="692246" y="2695679"/>
            <a:ext cx="12014511" cy="789549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8767" tIns="48767" rIns="48767" bIns="48767">
            <a:spAutoFit/>
          </a:bodyPr>
          <a:lstStyle/>
          <a:p>
            <a:pPr algn="l" defTabSz="1300480">
              <a:lnSpc>
                <a:spcPts val="3500"/>
              </a:lnSpc>
              <a:spcBef>
                <a:spcPts val="1700"/>
              </a:spcBef>
              <a:defRPr sz="3000" b="0">
                <a:solidFill>
                  <a:srgbClr val="005172"/>
                </a:solidFill>
                <a:latin typeface="Verdana"/>
                <a:ea typeface="Verdana"/>
                <a:cs typeface="Verdana"/>
                <a:sym typeface="Verdana"/>
              </a:defRPr>
            </a:pPr>
            <a:r>
              <a:rPr lang="en-US" dirty="0"/>
              <a:t>Goal:</a:t>
            </a:r>
          </a:p>
          <a:p>
            <a:pPr marL="344199" indent="-344199" algn="l" defTabSz="1300480">
              <a:lnSpc>
                <a:spcPts val="3500"/>
              </a:lnSpc>
              <a:spcBef>
                <a:spcPts val="1700"/>
              </a:spcBef>
              <a:buClr>
                <a:srgbClr val="005172"/>
              </a:buClr>
              <a:buSzPct val="140000"/>
              <a:buChar char="▪"/>
              <a:defRPr sz="3000" b="0">
                <a:solidFill>
                  <a:srgbClr val="005172"/>
                </a:solidFill>
                <a:latin typeface="Verdana"/>
                <a:ea typeface="Verdana"/>
                <a:cs typeface="Verdana"/>
                <a:sym typeface="Verdana"/>
              </a:defRPr>
            </a:pPr>
            <a:r>
              <a:rPr lang="en-US" dirty="0"/>
              <a:t>1. Structure of clustered and non-clustered cyclones?</a:t>
            </a:r>
          </a:p>
          <a:p>
            <a:pPr marL="344199" indent="-344199" algn="l" defTabSz="1300480">
              <a:lnSpc>
                <a:spcPts val="3500"/>
              </a:lnSpc>
              <a:spcBef>
                <a:spcPts val="1700"/>
              </a:spcBef>
              <a:buClr>
                <a:srgbClr val="005172"/>
              </a:buClr>
              <a:buSzPct val="140000"/>
              <a:buChar char="▪"/>
              <a:defRPr sz="3000" b="0">
                <a:solidFill>
                  <a:srgbClr val="005172"/>
                </a:solidFill>
                <a:latin typeface="Verdana"/>
                <a:ea typeface="Verdana"/>
                <a:cs typeface="Verdana"/>
                <a:sym typeface="Verdana"/>
              </a:defRPr>
            </a:pPr>
            <a:r>
              <a:rPr lang="en-US" dirty="0"/>
              <a:t>2. Quantifying the effect of diabatic heating during cyclone clustering: What maintains the cross-jet temperature gradient?</a:t>
            </a:r>
          </a:p>
          <a:p>
            <a:pPr algn="l" defTabSz="1300480">
              <a:lnSpc>
                <a:spcPts val="3500"/>
              </a:lnSpc>
              <a:spcBef>
                <a:spcPts val="1700"/>
              </a:spcBef>
              <a:buClr>
                <a:srgbClr val="005172"/>
              </a:buClr>
              <a:buSzPct val="140000"/>
              <a:defRPr sz="3000" b="0">
                <a:solidFill>
                  <a:srgbClr val="005172"/>
                </a:solidFill>
                <a:latin typeface="Verdana"/>
                <a:ea typeface="Verdana"/>
                <a:cs typeface="Verdana"/>
                <a:sym typeface="Verdana"/>
              </a:defRPr>
            </a:pPr>
            <a:r>
              <a:rPr lang="en-US" dirty="0"/>
              <a:t>Hypothesis:</a:t>
            </a:r>
          </a:p>
          <a:p>
            <a:pPr marL="344199" indent="-344199" algn="l" defTabSz="1300480">
              <a:lnSpc>
                <a:spcPts val="3500"/>
              </a:lnSpc>
              <a:spcBef>
                <a:spcPts val="1700"/>
              </a:spcBef>
              <a:buClr>
                <a:srgbClr val="005172"/>
              </a:buClr>
              <a:buSzPct val="140000"/>
              <a:buChar char="▪"/>
              <a:defRPr sz="3000" b="0">
                <a:solidFill>
                  <a:srgbClr val="005172"/>
                </a:solidFill>
                <a:latin typeface="Verdana"/>
                <a:ea typeface="Verdana"/>
                <a:cs typeface="Verdana"/>
                <a:sym typeface="Verdana"/>
              </a:defRPr>
            </a:pPr>
            <a:r>
              <a:rPr lang="en-US" dirty="0"/>
              <a:t>Latent heating contributes to baroclinic environments for cyclone clustering</a:t>
            </a:r>
          </a:p>
          <a:p>
            <a:pPr marL="344199" indent="-344199" algn="l" defTabSz="1300480">
              <a:lnSpc>
                <a:spcPts val="3500"/>
              </a:lnSpc>
              <a:spcBef>
                <a:spcPts val="1700"/>
              </a:spcBef>
              <a:buClr>
                <a:srgbClr val="005172"/>
              </a:buClr>
              <a:buSzPct val="140000"/>
              <a:buChar char="▪"/>
              <a:defRPr sz="3000" b="0">
                <a:solidFill>
                  <a:srgbClr val="005172"/>
                </a:solidFill>
                <a:latin typeface="Verdana"/>
                <a:ea typeface="Verdana"/>
                <a:cs typeface="Verdana"/>
                <a:sym typeface="Verdana"/>
              </a:defRPr>
            </a:pPr>
            <a:endParaRPr lang="en-US" dirty="0"/>
          </a:p>
          <a:p>
            <a:pPr algn="l" defTabSz="1300480">
              <a:lnSpc>
                <a:spcPts val="3500"/>
              </a:lnSpc>
              <a:spcBef>
                <a:spcPts val="1700"/>
              </a:spcBef>
              <a:buClr>
                <a:srgbClr val="005172"/>
              </a:buClr>
              <a:buSzPct val="140000"/>
              <a:defRPr sz="3000" b="0">
                <a:solidFill>
                  <a:srgbClr val="005172"/>
                </a:solidFill>
                <a:latin typeface="Verdana"/>
                <a:ea typeface="Verdana"/>
                <a:cs typeface="Verdana"/>
                <a:sym typeface="Verdana"/>
              </a:defRPr>
            </a:pPr>
            <a:endParaRPr lang="en-US" dirty="0"/>
          </a:p>
          <a:p>
            <a:pPr marL="344199" indent="-344199" algn="l" defTabSz="1300480">
              <a:lnSpc>
                <a:spcPts val="3500"/>
              </a:lnSpc>
              <a:spcBef>
                <a:spcPts val="1700"/>
              </a:spcBef>
              <a:buClr>
                <a:srgbClr val="005172"/>
              </a:buClr>
              <a:buSzPct val="140000"/>
              <a:buChar char="▪"/>
              <a:defRPr sz="3000" b="0">
                <a:solidFill>
                  <a:srgbClr val="005172"/>
                </a:solidFill>
                <a:latin typeface="Verdana"/>
                <a:ea typeface="Verdana"/>
                <a:cs typeface="Verdana"/>
                <a:sym typeface="Verdana"/>
              </a:defRPr>
            </a:pPr>
            <a:endParaRPr lang="en-US" dirty="0"/>
          </a:p>
          <a:p>
            <a:pPr marL="344199" indent="-344199" algn="l" defTabSz="1300480">
              <a:lnSpc>
                <a:spcPts val="3500"/>
              </a:lnSpc>
              <a:spcBef>
                <a:spcPts val="1700"/>
              </a:spcBef>
              <a:buClr>
                <a:srgbClr val="005172"/>
              </a:buClr>
              <a:buSzPct val="140000"/>
              <a:buChar char="▪"/>
              <a:defRPr sz="3000" b="0">
                <a:solidFill>
                  <a:srgbClr val="005172"/>
                </a:solidFill>
                <a:latin typeface="Verdana"/>
                <a:ea typeface="Verdana"/>
                <a:cs typeface="Verdana"/>
                <a:sym typeface="Verdana"/>
              </a:defRPr>
            </a:pPr>
            <a:endParaRPr lang="en-US" dirty="0"/>
          </a:p>
          <a:p>
            <a:pPr algn="l" defTabSz="1300480">
              <a:lnSpc>
                <a:spcPts val="3500"/>
              </a:lnSpc>
              <a:spcBef>
                <a:spcPts val="1700"/>
              </a:spcBef>
              <a:buClr>
                <a:srgbClr val="005172"/>
              </a:buClr>
              <a:buSzPct val="140000"/>
              <a:defRPr sz="3000" b="0">
                <a:solidFill>
                  <a:srgbClr val="005172"/>
                </a:solidFill>
                <a:latin typeface="Verdana"/>
                <a:ea typeface="Verdana"/>
                <a:cs typeface="Verdana"/>
                <a:sym typeface="Verdana"/>
              </a:defRPr>
            </a:pPr>
            <a:endParaRPr lang="en-US" dirty="0"/>
          </a:p>
        </p:txBody>
      </p:sp>
    </p:spTree>
    <p:extLst>
      <p:ext uri="{BB962C8B-B14F-4D97-AF65-F5344CB8AC3E}">
        <p14:creationId xmlns:p14="http://schemas.microsoft.com/office/powerpoint/2010/main" val="3309476741"/>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p:tmAbs val="0"/>
                                  </p:iterate>
                                  <p:childTnLst>
                                    <p:set>
                                      <p:cBhvr>
                                        <p:cTn id="6" fill="hold"/>
                                        <p:tgtEl>
                                          <p:spTgt spid="3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Title 1"/>
          <p:cNvSpPr txBox="1">
            <a:spLocks noGrp="1"/>
          </p:cNvSpPr>
          <p:nvPr>
            <p:ph type="title"/>
          </p:nvPr>
        </p:nvSpPr>
        <p:spPr>
          <a:xfrm>
            <a:off x="498633" y="467403"/>
            <a:ext cx="12007534" cy="844427"/>
          </a:xfrm>
          <a:prstGeom prst="rect">
            <a:avLst/>
          </a:prstGeom>
        </p:spPr>
        <p:txBody>
          <a:bodyPr/>
          <a:lstStyle/>
          <a:p>
            <a:r>
              <a:rPr lang="nl-NL" dirty="0" err="1"/>
              <a:t>Spatio-temporal</a:t>
            </a:r>
            <a:r>
              <a:rPr lang="nl-NL" dirty="0"/>
              <a:t> </a:t>
            </a:r>
            <a:r>
              <a:rPr lang="nl-NL" dirty="0" err="1"/>
              <a:t>cyclone</a:t>
            </a:r>
            <a:r>
              <a:rPr lang="nl-NL" dirty="0"/>
              <a:t> clustering</a:t>
            </a:r>
            <a:endParaRPr dirty="0"/>
          </a:p>
        </p:txBody>
      </p:sp>
      <p:sp>
        <p:nvSpPr>
          <p:cNvPr id="475" name="Tekst"/>
          <p:cNvSpPr txBox="1"/>
          <p:nvPr/>
        </p:nvSpPr>
        <p:spPr>
          <a:xfrm>
            <a:off x="4679610" y="-5150616"/>
            <a:ext cx="127001" cy="2319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lgn="l" defTabSz="457200">
              <a:defRPr sz="1200" b="0">
                <a:latin typeface="Times Roman"/>
                <a:ea typeface="Times Roman"/>
                <a:cs typeface="Times Roman"/>
                <a:sym typeface="Times Roman"/>
              </a:defRPr>
            </a:lvl1pPr>
          </a:lstStyle>
          <a:p>
            <a:r>
              <a:t> </a:t>
            </a:r>
          </a:p>
        </p:txBody>
      </p:sp>
      <p:pic>
        <p:nvPicPr>
          <p:cNvPr id="2" name="Afbeelding 1">
            <a:extLst>
              <a:ext uri="{FF2B5EF4-FFF2-40B4-BE49-F238E27FC236}">
                <a16:creationId xmlns:a16="http://schemas.microsoft.com/office/drawing/2014/main" id="{E90A242B-FD8B-2DC3-4566-E9A2585A6531}"/>
              </a:ext>
            </a:extLst>
          </p:cNvPr>
          <p:cNvPicPr>
            <a:picLocks noChangeAspect="1"/>
          </p:cNvPicPr>
          <p:nvPr/>
        </p:nvPicPr>
        <p:blipFill>
          <a:blip r:embed="rId3"/>
          <a:stretch>
            <a:fillRect/>
          </a:stretch>
        </p:blipFill>
        <p:spPr>
          <a:xfrm>
            <a:off x="6155136" y="3663082"/>
            <a:ext cx="6562546" cy="3648332"/>
          </a:xfrm>
          <a:prstGeom prst="rect">
            <a:avLst/>
          </a:prstGeom>
        </p:spPr>
      </p:pic>
      <p:sp>
        <p:nvSpPr>
          <p:cNvPr id="3" name="Tekstvak 2">
            <a:extLst>
              <a:ext uri="{FF2B5EF4-FFF2-40B4-BE49-F238E27FC236}">
                <a16:creationId xmlns:a16="http://schemas.microsoft.com/office/drawing/2014/main" id="{707ED3E2-C2CA-D7C7-0066-EE6FEF23EAAF}"/>
              </a:ext>
            </a:extLst>
          </p:cNvPr>
          <p:cNvSpPr txBox="1"/>
          <p:nvPr/>
        </p:nvSpPr>
        <p:spPr>
          <a:xfrm>
            <a:off x="7568391" y="7065192"/>
            <a:ext cx="1335622" cy="486287"/>
          </a:xfrm>
          <a:prstGeom prst="rect">
            <a:avLst/>
          </a:prstGeom>
          <a:noFill/>
        </p:spPr>
        <p:txBody>
          <a:bodyPr wrap="none" rtlCol="0">
            <a:spAutoFit/>
          </a:bodyPr>
          <a:lstStyle/>
          <a:p>
            <a:r>
              <a:rPr lang="nl-NL" sz="2560" dirty="0"/>
              <a:t>Track 2</a:t>
            </a:r>
          </a:p>
        </p:txBody>
      </p:sp>
      <p:sp>
        <p:nvSpPr>
          <p:cNvPr id="4" name="Tekstvak 3">
            <a:extLst>
              <a:ext uri="{FF2B5EF4-FFF2-40B4-BE49-F238E27FC236}">
                <a16:creationId xmlns:a16="http://schemas.microsoft.com/office/drawing/2014/main" id="{29E6C349-13C1-2C2C-5338-B7AEA2E5F779}"/>
              </a:ext>
            </a:extLst>
          </p:cNvPr>
          <p:cNvSpPr txBox="1"/>
          <p:nvPr/>
        </p:nvSpPr>
        <p:spPr>
          <a:xfrm>
            <a:off x="6215373" y="6422020"/>
            <a:ext cx="1335622" cy="486287"/>
          </a:xfrm>
          <a:prstGeom prst="rect">
            <a:avLst/>
          </a:prstGeom>
          <a:noFill/>
        </p:spPr>
        <p:txBody>
          <a:bodyPr wrap="none" rtlCol="0">
            <a:spAutoFit/>
          </a:bodyPr>
          <a:lstStyle/>
          <a:p>
            <a:r>
              <a:rPr lang="nl-NL" sz="2560" dirty="0"/>
              <a:t>Track 1</a:t>
            </a:r>
          </a:p>
        </p:txBody>
      </p:sp>
      <p:sp>
        <p:nvSpPr>
          <p:cNvPr id="10" name="Tijdelijke aanduiding voor inhoud 2">
            <a:extLst>
              <a:ext uri="{FF2B5EF4-FFF2-40B4-BE49-F238E27FC236}">
                <a16:creationId xmlns:a16="http://schemas.microsoft.com/office/drawing/2014/main" id="{35338759-7F13-B66F-2928-C8E8C7F4BB30}"/>
              </a:ext>
            </a:extLst>
          </p:cNvPr>
          <p:cNvSpPr txBox="1">
            <a:spLocks/>
          </p:cNvSpPr>
          <p:nvPr/>
        </p:nvSpPr>
        <p:spPr>
          <a:xfrm>
            <a:off x="659500" y="1953388"/>
            <a:ext cx="5608320" cy="510557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8767" tIns="48767" rIns="48767" bIns="48767" anchor="t">
            <a:noAutofit/>
          </a:bodyPr>
          <a:lstStyle>
            <a:lvl1pPr marL="344199" marR="0" indent="-344199" algn="l" defTabSz="1300480" latinLnBrk="0">
              <a:lnSpc>
                <a:spcPts val="3500"/>
              </a:lnSpc>
              <a:spcBef>
                <a:spcPts val="1700"/>
              </a:spcBef>
              <a:spcAft>
                <a:spcPts val="0"/>
              </a:spcAft>
              <a:buClr>
                <a:srgbClr val="005172"/>
              </a:buClr>
              <a:buSzPct val="140000"/>
              <a:buFontTx/>
              <a:buChar char="▪"/>
              <a:tabLst/>
              <a:defRPr sz="3000" b="0" i="0" u="none" strike="noStrike" cap="none" spc="0" baseline="0">
                <a:solidFill>
                  <a:srgbClr val="005172"/>
                </a:solidFill>
                <a:uFillTx/>
                <a:latin typeface="Verdana"/>
                <a:ea typeface="Verdana"/>
                <a:cs typeface="Verdana"/>
                <a:sym typeface="Verdana"/>
              </a:defRPr>
            </a:lvl1pPr>
            <a:lvl2pPr marL="1086572" marR="0" indent="-389659" algn="l" defTabSz="1300480" latinLnBrk="0">
              <a:lnSpc>
                <a:spcPts val="3500"/>
              </a:lnSpc>
              <a:spcBef>
                <a:spcPts val="1700"/>
              </a:spcBef>
              <a:spcAft>
                <a:spcPts val="0"/>
              </a:spcAft>
              <a:buClr>
                <a:srgbClr val="005172"/>
              </a:buClr>
              <a:buSzPct val="115000"/>
              <a:buFontTx/>
              <a:buChar char="●"/>
              <a:tabLst/>
              <a:defRPr sz="3000" b="0" i="0" u="none" strike="noStrike" cap="none" spc="0" baseline="0">
                <a:solidFill>
                  <a:srgbClr val="005172"/>
                </a:solidFill>
                <a:uFillTx/>
                <a:latin typeface="Verdana"/>
                <a:ea typeface="Verdana"/>
                <a:cs typeface="Verdana"/>
                <a:sym typeface="Verdana"/>
              </a:defRPr>
            </a:lvl2pPr>
            <a:lvl3pPr marL="1995632" marR="0" indent="-435120" algn="l" defTabSz="1300480" latinLnBrk="0">
              <a:lnSpc>
                <a:spcPts val="3500"/>
              </a:lnSpc>
              <a:spcBef>
                <a:spcPts val="1700"/>
              </a:spcBef>
              <a:spcAft>
                <a:spcPts val="0"/>
              </a:spcAft>
              <a:buClr>
                <a:srgbClr val="005172"/>
              </a:buClr>
              <a:buSzPct val="115000"/>
              <a:buFontTx/>
              <a:buChar char="●"/>
              <a:tabLst/>
              <a:defRPr sz="3000" b="0" i="0" u="none" strike="noStrike" cap="none" spc="0" baseline="0">
                <a:solidFill>
                  <a:srgbClr val="005172"/>
                </a:solidFill>
                <a:uFillTx/>
                <a:latin typeface="Verdana"/>
                <a:ea typeface="Verdana"/>
                <a:cs typeface="Verdana"/>
                <a:sym typeface="Verdana"/>
              </a:defRPr>
            </a:lvl3pPr>
            <a:lvl4pPr marL="2823441" marR="0" indent="-491404" algn="l" defTabSz="1300480" latinLnBrk="0">
              <a:lnSpc>
                <a:spcPts val="3500"/>
              </a:lnSpc>
              <a:spcBef>
                <a:spcPts val="1700"/>
              </a:spcBef>
              <a:spcAft>
                <a:spcPts val="0"/>
              </a:spcAft>
              <a:buClr>
                <a:srgbClr val="005172"/>
              </a:buClr>
              <a:buSzPct val="115000"/>
              <a:buFontTx/>
              <a:buChar char="●"/>
              <a:tabLst/>
              <a:defRPr sz="3000" b="0" i="0" u="none" strike="noStrike" cap="none" spc="0" baseline="0">
                <a:solidFill>
                  <a:srgbClr val="005172"/>
                </a:solidFill>
                <a:uFillTx/>
                <a:latin typeface="Verdana"/>
                <a:ea typeface="Verdana"/>
                <a:cs typeface="Verdana"/>
                <a:sym typeface="Verdana"/>
              </a:defRPr>
            </a:lvl4pPr>
            <a:lvl5pPr marL="3533342" marR="0" indent="-480579" algn="l" defTabSz="1300480" latinLnBrk="0">
              <a:lnSpc>
                <a:spcPts val="3500"/>
              </a:lnSpc>
              <a:spcBef>
                <a:spcPts val="1700"/>
              </a:spcBef>
              <a:spcAft>
                <a:spcPts val="0"/>
              </a:spcAft>
              <a:buClr>
                <a:srgbClr val="005172"/>
              </a:buClr>
              <a:buSzPct val="115000"/>
              <a:buFontTx/>
              <a:buChar char="●"/>
              <a:tabLst/>
              <a:defRPr sz="3000" b="0" i="0" u="none" strike="noStrike" cap="none" spc="0" baseline="0">
                <a:solidFill>
                  <a:srgbClr val="005172"/>
                </a:solidFill>
                <a:uFillTx/>
                <a:latin typeface="Verdana"/>
                <a:ea typeface="Verdana"/>
                <a:cs typeface="Verdana"/>
                <a:sym typeface="Verdana"/>
              </a:defRPr>
            </a:lvl5pPr>
            <a:lvl6pPr marL="26670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6pPr>
            <a:lvl7pPr marL="31115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7pPr>
            <a:lvl8pPr marL="35560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8pPr>
            <a:lvl9pPr marL="4000500" marR="0" indent="-444500" algn="l" defTabSz="58420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Helvetica Neue"/>
                <a:ea typeface="Helvetica Neue"/>
                <a:cs typeface="Helvetica Neue"/>
                <a:sym typeface="Helvetica Neue"/>
              </a:defRPr>
            </a:lvl9pPr>
          </a:lstStyle>
          <a:p>
            <a:pPr hangingPunct="1"/>
            <a:r>
              <a:rPr lang="nl-NL" sz="2400" dirty="0" err="1"/>
              <a:t>Focused</a:t>
            </a:r>
            <a:r>
              <a:rPr lang="nl-NL" sz="2400" dirty="0"/>
              <a:t> on </a:t>
            </a:r>
            <a:r>
              <a:rPr lang="nl-NL" sz="2400" dirty="0" err="1"/>
              <a:t>dynamics</a:t>
            </a:r>
            <a:r>
              <a:rPr lang="nl-NL" sz="2400" dirty="0"/>
              <a:t>: </a:t>
            </a:r>
            <a:r>
              <a:rPr lang="nl-NL" sz="2400" dirty="0" err="1"/>
              <a:t>Similar</a:t>
            </a:r>
            <a:r>
              <a:rPr lang="nl-NL" sz="2400" dirty="0"/>
              <a:t> </a:t>
            </a:r>
            <a:r>
              <a:rPr lang="nl-NL" sz="2400" dirty="0" err="1"/>
              <a:t>path</a:t>
            </a:r>
            <a:r>
              <a:rPr lang="nl-NL" sz="2400" dirty="0"/>
              <a:t> of multiple </a:t>
            </a:r>
            <a:r>
              <a:rPr lang="nl-NL" sz="2400" dirty="0" err="1"/>
              <a:t>cyclones</a:t>
            </a:r>
            <a:endParaRPr lang="nl-NL" sz="2400" dirty="0"/>
          </a:p>
          <a:p>
            <a:pPr hangingPunct="1"/>
            <a:r>
              <a:rPr lang="nl-NL" sz="2400" dirty="0"/>
              <a:t>Dynamics of </a:t>
            </a:r>
            <a:r>
              <a:rPr lang="nl-NL" sz="2400" dirty="0" err="1"/>
              <a:t>cyclone</a:t>
            </a:r>
            <a:r>
              <a:rPr lang="nl-NL" sz="2400" dirty="0"/>
              <a:t> clustering?</a:t>
            </a:r>
          </a:p>
          <a:p>
            <a:pPr hangingPunct="1"/>
            <a:endParaRPr lang="nl-NL" sz="2400" dirty="0"/>
          </a:p>
          <a:p>
            <a:pPr hangingPunct="1"/>
            <a:r>
              <a:rPr lang="nl-NL" sz="2400" dirty="0" err="1"/>
              <a:t>Main</a:t>
            </a:r>
            <a:r>
              <a:rPr lang="nl-NL" sz="2400" dirty="0"/>
              <a:t> Idea: </a:t>
            </a:r>
            <a:r>
              <a:rPr lang="nl-NL" sz="2400" dirty="0" err="1"/>
              <a:t>spatiotemporal</a:t>
            </a:r>
            <a:r>
              <a:rPr lang="nl-NL" sz="2400" dirty="0"/>
              <a:t> overlap </a:t>
            </a:r>
            <a:r>
              <a:rPr lang="nl-NL" sz="2400" dirty="0" err="1"/>
              <a:t>between</a:t>
            </a:r>
            <a:r>
              <a:rPr lang="nl-NL" sz="2400" dirty="0"/>
              <a:t> different tracks </a:t>
            </a:r>
          </a:p>
          <a:p>
            <a:pPr hangingPunct="1"/>
            <a:r>
              <a:rPr lang="nl-NL" sz="2400" dirty="0"/>
              <a:t>Input: Tracks </a:t>
            </a:r>
            <a:r>
              <a:rPr lang="nl-NL" sz="2400" dirty="0" err="1"/>
              <a:t>from</a:t>
            </a:r>
            <a:r>
              <a:rPr lang="nl-NL" sz="2400" dirty="0"/>
              <a:t> Murray &amp; </a:t>
            </a:r>
            <a:r>
              <a:rPr lang="nl-NL" sz="2400" dirty="0" err="1"/>
              <a:t>Simmonds</a:t>
            </a:r>
            <a:r>
              <a:rPr lang="nl-NL" sz="2400" dirty="0"/>
              <a:t> (1990) </a:t>
            </a:r>
            <a:r>
              <a:rPr lang="nl-NL" sz="2400" dirty="0" err="1"/>
              <a:t>algorithm</a:t>
            </a:r>
            <a:r>
              <a:rPr lang="nl-NL" sz="2400" dirty="0"/>
              <a:t> </a:t>
            </a:r>
          </a:p>
          <a:p>
            <a:pPr marL="0" indent="0" hangingPunct="1">
              <a:buFontTx/>
              <a:buNone/>
            </a:pPr>
            <a:r>
              <a:rPr lang="nl-NL" sz="2400" b="1" dirty="0" err="1">
                <a:solidFill>
                  <a:srgbClr val="C00000"/>
                </a:solidFill>
              </a:rPr>
              <a:t>Determine</a:t>
            </a:r>
            <a:r>
              <a:rPr lang="nl-NL" sz="2400" b="1" dirty="0">
                <a:solidFill>
                  <a:srgbClr val="C00000"/>
                </a:solidFill>
              </a:rPr>
              <a:t> points</a:t>
            </a:r>
            <a:r>
              <a:rPr lang="nl-NL" sz="2400" dirty="0"/>
              <a:t> </a:t>
            </a:r>
            <a:r>
              <a:rPr lang="nl-NL" sz="2400" dirty="0" err="1"/>
              <a:t>within</a:t>
            </a:r>
            <a:r>
              <a:rPr lang="nl-NL" sz="2400" dirty="0"/>
              <a:t> </a:t>
            </a:r>
            <a:r>
              <a:rPr lang="nl-NL" sz="2400" b="1" dirty="0">
                <a:solidFill>
                  <a:srgbClr val="C00000"/>
                </a:solidFill>
              </a:rPr>
              <a:t>1.5 </a:t>
            </a:r>
            <a:r>
              <a:rPr lang="nl-NL" sz="2400" b="1" dirty="0" err="1">
                <a:solidFill>
                  <a:srgbClr val="C00000"/>
                </a:solidFill>
              </a:rPr>
              <a:t>days</a:t>
            </a:r>
            <a:r>
              <a:rPr lang="nl-NL" sz="2400" b="1" dirty="0">
                <a:solidFill>
                  <a:srgbClr val="C00000"/>
                </a:solidFill>
              </a:rPr>
              <a:t> </a:t>
            </a:r>
            <a:r>
              <a:rPr lang="nl-NL" sz="2400" dirty="0" err="1"/>
              <a:t>and</a:t>
            </a:r>
            <a:r>
              <a:rPr lang="nl-NL" sz="2400" dirty="0"/>
              <a:t> </a:t>
            </a:r>
            <a:r>
              <a:rPr lang="nl-NL" sz="2400" b="1" dirty="0">
                <a:solidFill>
                  <a:srgbClr val="C00000"/>
                </a:solidFill>
              </a:rPr>
              <a:t>1 </a:t>
            </a:r>
            <a:r>
              <a:rPr lang="nl-NL" sz="2400" b="1" dirty="0" err="1">
                <a:solidFill>
                  <a:srgbClr val="C00000"/>
                </a:solidFill>
              </a:rPr>
              <a:t>Rossby</a:t>
            </a:r>
            <a:r>
              <a:rPr lang="nl-NL" sz="2400" b="1" dirty="0">
                <a:solidFill>
                  <a:srgbClr val="C00000"/>
                </a:solidFill>
              </a:rPr>
              <a:t> Radius </a:t>
            </a:r>
            <a:r>
              <a:rPr lang="nl-NL" sz="2400" dirty="0"/>
              <a:t>in </a:t>
            </a:r>
            <a:r>
              <a:rPr lang="nl-NL" sz="2400" dirty="0" err="1"/>
              <a:t>spacetime</a:t>
            </a:r>
            <a:endParaRPr lang="nl-NL" sz="2400" dirty="0"/>
          </a:p>
        </p:txBody>
      </p:sp>
      <p:sp>
        <p:nvSpPr>
          <p:cNvPr id="11" name="CustomShape 7">
            <a:extLst>
              <a:ext uri="{FF2B5EF4-FFF2-40B4-BE49-F238E27FC236}">
                <a16:creationId xmlns:a16="http://schemas.microsoft.com/office/drawing/2014/main" id="{2AF66EE6-5040-B98E-32A3-9F17F05BD762}"/>
              </a:ext>
            </a:extLst>
          </p:cNvPr>
          <p:cNvSpPr txBox="1"/>
          <p:nvPr/>
        </p:nvSpPr>
        <p:spPr>
          <a:xfrm>
            <a:off x="8866000" y="8218524"/>
            <a:ext cx="4011481" cy="84117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60" tIns="50760" rIns="50760" bIns="50760" anchor="ctr">
            <a:spAutoFit/>
          </a:bodyPr>
          <a:lstStyle>
            <a:lvl1pPr defTabSz="914400">
              <a:defRPr sz="2400" spc="-1">
                <a:uFill>
                  <a:solidFill>
                    <a:srgbClr val="FFFFFF"/>
                  </a:solidFill>
                </a:uFill>
              </a:defRPr>
            </a:lvl1pPr>
          </a:lstStyle>
          <a:p>
            <a:r>
              <a:rPr lang="nl-NL" dirty="0"/>
              <a:t>Weijenborg &amp; </a:t>
            </a:r>
            <a:r>
              <a:rPr lang="nl-NL" dirty="0" err="1"/>
              <a:t>Spengler</a:t>
            </a:r>
            <a:r>
              <a:rPr lang="nl-NL" dirty="0"/>
              <a:t> (2026)</a:t>
            </a:r>
            <a:endParaRPr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6E259-4039-7D1F-211E-A8111E449C73}"/>
            </a:ext>
          </a:extLst>
        </p:cNvPr>
        <p:cNvGrpSpPr/>
        <p:nvPr/>
      </p:nvGrpSpPr>
      <p:grpSpPr>
        <a:xfrm>
          <a:off x="0" y="0"/>
          <a:ext cx="0" cy="0"/>
          <a:chOff x="0" y="0"/>
          <a:chExt cx="0" cy="0"/>
        </a:xfrm>
      </p:grpSpPr>
      <p:sp>
        <p:nvSpPr>
          <p:cNvPr id="471" name="Title 1">
            <a:extLst>
              <a:ext uri="{FF2B5EF4-FFF2-40B4-BE49-F238E27FC236}">
                <a16:creationId xmlns:a16="http://schemas.microsoft.com/office/drawing/2014/main" id="{2E989AD6-4599-1B9E-5478-84FE0EBBCB18}"/>
              </a:ext>
            </a:extLst>
          </p:cNvPr>
          <p:cNvSpPr txBox="1">
            <a:spLocks noGrp="1"/>
          </p:cNvSpPr>
          <p:nvPr>
            <p:ph type="title"/>
          </p:nvPr>
        </p:nvSpPr>
        <p:spPr>
          <a:xfrm>
            <a:off x="498633" y="467403"/>
            <a:ext cx="12007534" cy="844427"/>
          </a:xfrm>
          <a:prstGeom prst="rect">
            <a:avLst/>
          </a:prstGeom>
        </p:spPr>
        <p:txBody>
          <a:bodyPr/>
          <a:lstStyle/>
          <a:p>
            <a:r>
              <a:t>Composites of clustered cyclones </a:t>
            </a:r>
          </a:p>
        </p:txBody>
      </p:sp>
      <p:sp>
        <p:nvSpPr>
          <p:cNvPr id="473" name="Figure:  Bengtsson (2007)">
            <a:extLst>
              <a:ext uri="{FF2B5EF4-FFF2-40B4-BE49-F238E27FC236}">
                <a16:creationId xmlns:a16="http://schemas.microsoft.com/office/drawing/2014/main" id="{CF9BC683-3DCE-7A5B-722E-8B725020F7C7}"/>
              </a:ext>
            </a:extLst>
          </p:cNvPr>
          <p:cNvSpPr txBox="1"/>
          <p:nvPr/>
        </p:nvSpPr>
        <p:spPr>
          <a:xfrm>
            <a:off x="9737379" y="9383812"/>
            <a:ext cx="3125048" cy="3643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r>
              <a:t>Figure:  Bengtsson (2007)</a:t>
            </a:r>
          </a:p>
        </p:txBody>
      </p:sp>
      <p:pic>
        <p:nvPicPr>
          <p:cNvPr id="474" name="onbekend.jpeg" descr="onbekend.jpeg">
            <a:extLst>
              <a:ext uri="{FF2B5EF4-FFF2-40B4-BE49-F238E27FC236}">
                <a16:creationId xmlns:a16="http://schemas.microsoft.com/office/drawing/2014/main" id="{2C3F27D3-A525-221C-60F1-FB2619A1784C}"/>
              </a:ext>
            </a:extLst>
          </p:cNvPr>
          <p:cNvPicPr>
            <a:picLocks noChangeAspect="1"/>
          </p:cNvPicPr>
          <p:nvPr/>
        </p:nvPicPr>
        <p:blipFill>
          <a:blip r:embed="rId3"/>
          <a:stretch>
            <a:fillRect/>
          </a:stretch>
        </p:blipFill>
        <p:spPr>
          <a:xfrm>
            <a:off x="8006310" y="1592889"/>
            <a:ext cx="3831190" cy="7632565"/>
          </a:xfrm>
          <a:prstGeom prst="rect">
            <a:avLst/>
          </a:prstGeom>
          <a:ln w="3175">
            <a:miter lim="400000"/>
          </a:ln>
        </p:spPr>
      </p:pic>
      <p:sp>
        <p:nvSpPr>
          <p:cNvPr id="475" name="Tekst">
            <a:extLst>
              <a:ext uri="{FF2B5EF4-FFF2-40B4-BE49-F238E27FC236}">
                <a16:creationId xmlns:a16="http://schemas.microsoft.com/office/drawing/2014/main" id="{B021DC23-BEDA-5DBE-F613-FCD716A9E0E4}"/>
              </a:ext>
            </a:extLst>
          </p:cNvPr>
          <p:cNvSpPr txBox="1"/>
          <p:nvPr/>
        </p:nvSpPr>
        <p:spPr>
          <a:xfrm>
            <a:off x="4679610" y="-5150616"/>
            <a:ext cx="127001" cy="2319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defTabSz="457200">
              <a:defRPr sz="1200" b="0">
                <a:latin typeface="Times Roman"/>
                <a:ea typeface="Times Roman"/>
                <a:cs typeface="Times Roman"/>
                <a:sym typeface="Times Roman"/>
              </a:defRPr>
            </a:lvl1pPr>
          </a:lstStyle>
          <a:p>
            <a:r>
              <a:t> </a:t>
            </a:r>
          </a:p>
        </p:txBody>
      </p:sp>
      <p:sp>
        <p:nvSpPr>
          <p:cNvPr id="476" name="Cyclone centred compositing after Bengtsson (2007)…">
            <a:extLst>
              <a:ext uri="{FF2B5EF4-FFF2-40B4-BE49-F238E27FC236}">
                <a16:creationId xmlns:a16="http://schemas.microsoft.com/office/drawing/2014/main" id="{F566FFE3-B12E-1E53-7F59-4DD2B5CBF072}"/>
              </a:ext>
            </a:extLst>
          </p:cNvPr>
          <p:cNvSpPr txBox="1"/>
          <p:nvPr/>
        </p:nvSpPr>
        <p:spPr>
          <a:xfrm>
            <a:off x="587326" y="1849520"/>
            <a:ext cx="7169148" cy="649513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lnSpc>
                <a:spcPts val="5500"/>
              </a:lnSpc>
              <a:defRPr sz="2933" b="0">
                <a:solidFill>
                  <a:srgbClr val="005172"/>
                </a:solidFill>
                <a:latin typeface="Verdana"/>
                <a:ea typeface="Verdana"/>
                <a:cs typeface="Verdana"/>
                <a:sym typeface="Verdana"/>
              </a:defRPr>
            </a:pPr>
            <a:r>
              <a:rPr dirty="0"/>
              <a:t>Cyclone </a:t>
            </a:r>
            <a:r>
              <a:rPr dirty="0" err="1"/>
              <a:t>centred</a:t>
            </a:r>
            <a:r>
              <a:rPr dirty="0"/>
              <a:t> compositing after Bengtsson (2007)</a:t>
            </a:r>
            <a:r>
              <a:rPr dirty="0">
                <a:solidFill>
                  <a:srgbClr val="000000">
                    <a:alpha val="84705"/>
                  </a:srgbClr>
                </a:solidFill>
              </a:rPr>
              <a:t> </a:t>
            </a:r>
            <a:endParaRPr sz="1200" dirty="0">
              <a:solidFill>
                <a:srgbClr val="000000">
                  <a:alpha val="84705"/>
                </a:srgbClr>
              </a:solidFill>
              <a:latin typeface="Arial"/>
              <a:ea typeface="Arial"/>
              <a:cs typeface="Arial"/>
              <a:sym typeface="Arial"/>
            </a:endParaRPr>
          </a:p>
          <a:p>
            <a:pPr algn="l" defTabSz="457200">
              <a:defRPr sz="1200" b="0">
                <a:solidFill>
                  <a:srgbClr val="000000">
                    <a:alpha val="84705"/>
                  </a:srgbClr>
                </a:solidFill>
                <a:latin typeface="Arial"/>
                <a:ea typeface="Arial"/>
                <a:cs typeface="Arial"/>
                <a:sym typeface="Arial"/>
              </a:defRPr>
            </a:pPr>
            <a:endParaRPr sz="1200" dirty="0">
              <a:solidFill>
                <a:srgbClr val="000000">
                  <a:alpha val="84705"/>
                </a:srgbClr>
              </a:solidFill>
              <a:latin typeface="Arial"/>
              <a:ea typeface="Arial"/>
              <a:cs typeface="Arial"/>
              <a:sym typeface="Arial"/>
            </a:endParaRPr>
          </a:p>
          <a:p>
            <a:pPr algn="l" defTabSz="457200">
              <a:lnSpc>
                <a:spcPts val="5500"/>
              </a:lnSpc>
              <a:defRPr sz="2933" b="0">
                <a:solidFill>
                  <a:srgbClr val="005172"/>
                </a:solidFill>
                <a:latin typeface="Verdana"/>
                <a:ea typeface="Verdana"/>
                <a:cs typeface="Verdana"/>
                <a:sym typeface="Verdana"/>
              </a:defRPr>
            </a:pPr>
            <a:r>
              <a:rPr dirty="0"/>
              <a:t>Focus on maximum intensification stage</a:t>
            </a:r>
            <a:r>
              <a:rPr dirty="0">
                <a:solidFill>
                  <a:srgbClr val="000000">
                    <a:alpha val="84705"/>
                  </a:srgbClr>
                </a:solidFill>
              </a:rPr>
              <a:t> </a:t>
            </a:r>
            <a:endParaRPr sz="1200" dirty="0">
              <a:solidFill>
                <a:srgbClr val="000000">
                  <a:alpha val="84705"/>
                </a:srgbClr>
              </a:solidFill>
              <a:latin typeface="Arial"/>
              <a:ea typeface="Arial"/>
              <a:cs typeface="Arial"/>
              <a:sym typeface="Arial"/>
            </a:endParaRPr>
          </a:p>
          <a:p>
            <a:pPr marL="457200" indent="-317500" algn="l" defTabSz="457200">
              <a:lnSpc>
                <a:spcPts val="5500"/>
              </a:lnSpc>
              <a:buClr>
                <a:srgbClr val="005172"/>
              </a:buClr>
              <a:buSzPct val="100000"/>
              <a:buFont typeface="Verdana"/>
              <a:buChar char="•"/>
              <a:defRPr sz="2933" b="0">
                <a:solidFill>
                  <a:srgbClr val="005172"/>
                </a:solidFill>
                <a:latin typeface="Verdana"/>
                <a:ea typeface="Verdana"/>
                <a:cs typeface="Verdana"/>
                <a:sym typeface="Verdana"/>
              </a:defRPr>
            </a:pPr>
            <a:r>
              <a:rPr dirty="0"/>
              <a:t>For synoptics, we also show cyclogenesis</a:t>
            </a:r>
          </a:p>
          <a:p>
            <a:pPr marL="457200" indent="-317500" algn="l" defTabSz="457200">
              <a:lnSpc>
                <a:spcPts val="5500"/>
              </a:lnSpc>
              <a:buClr>
                <a:srgbClr val="005172"/>
              </a:buClr>
              <a:buSzPct val="100000"/>
              <a:buFont typeface="Verdana"/>
              <a:buChar char="•"/>
              <a:defRPr sz="2933" b="0">
                <a:solidFill>
                  <a:srgbClr val="005172"/>
                </a:solidFill>
                <a:latin typeface="Verdana"/>
                <a:ea typeface="Verdana"/>
                <a:cs typeface="Verdana"/>
                <a:sym typeface="Verdana"/>
              </a:defRPr>
            </a:pPr>
            <a:r>
              <a:rPr dirty="0"/>
              <a:t>Composites of synoptic variables, and weather features (fronts, jets, moisture transport axis)</a:t>
            </a:r>
            <a:endParaRPr sz="1450" dirty="0">
              <a:latin typeface="Arial"/>
              <a:ea typeface="Arial"/>
              <a:cs typeface="Arial"/>
              <a:sym typeface="Arial"/>
            </a:endParaRPr>
          </a:p>
        </p:txBody>
      </p:sp>
    </p:spTree>
    <p:extLst>
      <p:ext uri="{BB962C8B-B14F-4D97-AF65-F5344CB8AC3E}">
        <p14:creationId xmlns:p14="http://schemas.microsoft.com/office/powerpoint/2010/main" val="195999283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Title 1"/>
          <p:cNvSpPr txBox="1">
            <a:spLocks noGrp="1"/>
          </p:cNvSpPr>
          <p:nvPr>
            <p:ph type="title"/>
          </p:nvPr>
        </p:nvSpPr>
        <p:spPr>
          <a:xfrm>
            <a:off x="498633" y="467403"/>
            <a:ext cx="12007534" cy="844427"/>
          </a:xfrm>
          <a:prstGeom prst="rect">
            <a:avLst/>
          </a:prstGeom>
        </p:spPr>
        <p:txBody>
          <a:bodyPr/>
          <a:lstStyle/>
          <a:p>
            <a:r>
              <a:rPr dirty="0"/>
              <a:t>Where do clustered cyclones occur?</a:t>
            </a:r>
          </a:p>
        </p:txBody>
      </p:sp>
      <p:sp>
        <p:nvSpPr>
          <p:cNvPr id="481" name="Figure of Jeroen Oostdam"/>
          <p:cNvSpPr txBox="1"/>
          <p:nvPr/>
        </p:nvSpPr>
        <p:spPr>
          <a:xfrm>
            <a:off x="9688358" y="9383812"/>
            <a:ext cx="3223091"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of Jeroen Oostdam</a:t>
            </a:r>
          </a:p>
        </p:txBody>
      </p:sp>
      <p:sp>
        <p:nvSpPr>
          <p:cNvPr id="482" name="Tekst"/>
          <p:cNvSpPr txBox="1"/>
          <p:nvPr/>
        </p:nvSpPr>
        <p:spPr>
          <a:xfrm>
            <a:off x="4679610" y="-5150616"/>
            <a:ext cx="127001" cy="2319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lgn="l" defTabSz="457200">
              <a:defRPr sz="1200" b="0">
                <a:latin typeface="Times Roman"/>
                <a:ea typeface="Times Roman"/>
                <a:cs typeface="Times Roman"/>
                <a:sym typeface="Times Roman"/>
              </a:defRPr>
            </a:lvl1pPr>
          </a:lstStyle>
          <a:p>
            <a:r>
              <a:t> </a:t>
            </a:r>
          </a:p>
        </p:txBody>
      </p:sp>
      <p:sp>
        <p:nvSpPr>
          <p:cNvPr id="483" name="Tracking with mslp…"/>
          <p:cNvSpPr txBox="1"/>
          <p:nvPr/>
        </p:nvSpPr>
        <p:spPr>
          <a:xfrm>
            <a:off x="508038" y="1492220"/>
            <a:ext cx="5284463" cy="630424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7093" tIns="27093" rIns="27093" bIns="27093" anchor="ctr">
            <a:spAutoFit/>
          </a:bodyPr>
          <a:lstStyle/>
          <a:p>
            <a:pPr marL="388055" indent="-388055" algn="l" defTabSz="457200">
              <a:lnSpc>
                <a:spcPts val="5500"/>
              </a:lnSpc>
              <a:buSzPct val="125000"/>
              <a:buChar char="-"/>
              <a:defRPr sz="2933" b="0">
                <a:solidFill>
                  <a:srgbClr val="005172"/>
                </a:solidFill>
                <a:latin typeface="Verdana"/>
                <a:ea typeface="Verdana"/>
                <a:cs typeface="Verdana"/>
                <a:sym typeface="Verdana"/>
              </a:defRPr>
            </a:pPr>
            <a:r>
              <a:rPr dirty="0"/>
              <a:t>Tracking </a:t>
            </a:r>
            <a:r>
              <a:rPr lang="nl-NL" dirty="0" err="1"/>
              <a:t>local</a:t>
            </a:r>
            <a:r>
              <a:rPr lang="nl-NL" dirty="0"/>
              <a:t> minima of (</a:t>
            </a:r>
            <a:r>
              <a:rPr lang="nl-NL" dirty="0" err="1"/>
              <a:t>mean</a:t>
            </a:r>
            <a:r>
              <a:rPr lang="nl-NL" dirty="0"/>
              <a:t> </a:t>
            </a:r>
            <a:r>
              <a:rPr lang="nl-NL" dirty="0" err="1"/>
              <a:t>sea</a:t>
            </a:r>
            <a:r>
              <a:rPr lang="nl-NL" dirty="0"/>
              <a:t> level) </a:t>
            </a:r>
            <a:r>
              <a:rPr lang="nl-NL" dirty="0" err="1"/>
              <a:t>pressure</a:t>
            </a:r>
            <a:endParaRPr dirty="0"/>
          </a:p>
          <a:p>
            <a:pPr marL="388055" indent="-388055" algn="l" defTabSz="457200">
              <a:lnSpc>
                <a:spcPts val="5500"/>
              </a:lnSpc>
              <a:buSzPct val="125000"/>
              <a:buChar char="-"/>
              <a:defRPr sz="2933" b="0">
                <a:solidFill>
                  <a:srgbClr val="005172"/>
                </a:solidFill>
                <a:latin typeface="Verdana"/>
                <a:ea typeface="Verdana"/>
                <a:cs typeface="Verdana"/>
                <a:sym typeface="Verdana"/>
              </a:defRPr>
            </a:pPr>
            <a:r>
              <a:rPr dirty="0"/>
              <a:t>Division of cyclones into </a:t>
            </a:r>
            <a:r>
              <a:rPr lang="nl-NL" dirty="0" err="1"/>
              <a:t>Sequential</a:t>
            </a:r>
            <a:r>
              <a:rPr dirty="0"/>
              <a:t> (follow same track over long distance) and Stagnant (follow same track over long period)</a:t>
            </a:r>
          </a:p>
        </p:txBody>
      </p:sp>
      <p:pic>
        <p:nvPicPr>
          <p:cNvPr id="484" name="onbekend.png" descr="onbekend.png"/>
          <p:cNvPicPr>
            <a:picLocks noChangeAspect="1"/>
          </p:cNvPicPr>
          <p:nvPr/>
        </p:nvPicPr>
        <p:blipFill>
          <a:blip r:embed="rId3"/>
          <a:stretch>
            <a:fillRect/>
          </a:stretch>
        </p:blipFill>
        <p:spPr>
          <a:xfrm>
            <a:off x="6601163" y="1578781"/>
            <a:ext cx="6403637" cy="7567163"/>
          </a:xfrm>
          <a:prstGeom prst="rect">
            <a:avLst/>
          </a:prstGeom>
          <a:ln w="3175">
            <a:miter lim="400000"/>
          </a:ln>
        </p:spPr>
      </p:pic>
      <p:sp>
        <p:nvSpPr>
          <p:cNvPr id="485" name="Tekst"/>
          <p:cNvSpPr txBox="1"/>
          <p:nvPr/>
        </p:nvSpPr>
        <p:spPr>
          <a:xfrm>
            <a:off x="3385352" y="-2259272"/>
            <a:ext cx="127001" cy="2319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lgn="l" defTabSz="457200">
              <a:defRPr sz="1200" b="0">
                <a:latin typeface="Times Roman"/>
                <a:ea typeface="Times Roman"/>
                <a:cs typeface="Times Roman"/>
                <a:sym typeface="Times Roman"/>
              </a:defRPr>
            </a:lvl1pPr>
          </a:lstStyle>
          <a:p>
            <a:r>
              <a:t> </a:t>
            </a:r>
          </a:p>
        </p:txBody>
      </p:sp>
      <p:sp>
        <p:nvSpPr>
          <p:cNvPr id="5" name="Tekstvak 4">
            <a:extLst>
              <a:ext uri="{FF2B5EF4-FFF2-40B4-BE49-F238E27FC236}">
                <a16:creationId xmlns:a16="http://schemas.microsoft.com/office/drawing/2014/main" id="{9B2FCAF6-CE6D-81BC-250D-BE93E9081BE2}"/>
              </a:ext>
            </a:extLst>
          </p:cNvPr>
          <p:cNvSpPr txBox="1"/>
          <p:nvPr/>
        </p:nvSpPr>
        <p:spPr>
          <a:xfrm>
            <a:off x="7668037" y="3920817"/>
            <a:ext cx="1792478" cy="276999"/>
          </a:xfrm>
          <a:prstGeom prst="rect">
            <a:avLst/>
          </a:prstGeom>
          <a:solidFill>
            <a:schemeClr val="bg1"/>
          </a:solidFill>
        </p:spPr>
        <p:txBody>
          <a:bodyPr wrap="none" rtlCol="0">
            <a:spAutoFit/>
          </a:bodyPr>
          <a:lstStyle/>
          <a:p>
            <a:r>
              <a:rPr lang="nl-NL" sz="1200" b="0" dirty="0" err="1">
                <a:solidFill>
                  <a:srgbClr val="000000"/>
                </a:solidFill>
                <a:latin typeface="DejaVu Sans" panose="020B0603030804020204" pitchFamily="34" charset="0"/>
                <a:ea typeface="DejaVu Sans" panose="020B0603030804020204" pitchFamily="34" charset="0"/>
                <a:cs typeface="DejaVu Sans" panose="020B0603030804020204" pitchFamily="34" charset="0"/>
              </a:rPr>
              <a:t>Sequential</a:t>
            </a:r>
            <a:r>
              <a:rPr lang="nl-NL" sz="1200" b="0" dirty="0">
                <a:solidFill>
                  <a:srgbClr val="000000"/>
                </a:solidFill>
                <a:latin typeface="DejaVu Sans" panose="020B0603030804020204" pitchFamily="34" charset="0"/>
                <a:ea typeface="DejaVu Sans" panose="020B0603030804020204" pitchFamily="34" charset="0"/>
                <a:cs typeface="DejaVu Sans" panose="020B0603030804020204" pitchFamily="34" charset="0"/>
              </a:rPr>
              <a:t> (n=1480)</a:t>
            </a:r>
          </a:p>
        </p:txBody>
      </p:sp>
      <p:sp>
        <p:nvSpPr>
          <p:cNvPr id="7" name="Tekstvak 6">
            <a:extLst>
              <a:ext uri="{FF2B5EF4-FFF2-40B4-BE49-F238E27FC236}">
                <a16:creationId xmlns:a16="http://schemas.microsoft.com/office/drawing/2014/main" id="{FC0E6444-C653-3EFF-5B1C-C1CB3AC1B8F0}"/>
              </a:ext>
            </a:extLst>
          </p:cNvPr>
          <p:cNvSpPr txBox="1"/>
          <p:nvPr/>
        </p:nvSpPr>
        <p:spPr>
          <a:xfrm>
            <a:off x="10877962" y="3920817"/>
            <a:ext cx="1792478" cy="276999"/>
          </a:xfrm>
          <a:prstGeom prst="rect">
            <a:avLst/>
          </a:prstGeom>
          <a:solidFill>
            <a:schemeClr val="bg1"/>
          </a:solidFill>
        </p:spPr>
        <p:txBody>
          <a:bodyPr wrap="none" rtlCol="0">
            <a:spAutoFit/>
          </a:bodyPr>
          <a:lstStyle/>
          <a:p>
            <a:r>
              <a:rPr lang="nl-NL" sz="1200" b="0" dirty="0" err="1">
                <a:solidFill>
                  <a:srgbClr val="000000"/>
                </a:solidFill>
                <a:latin typeface="DejaVu Sans" panose="020B0603030804020204" pitchFamily="34" charset="0"/>
                <a:ea typeface="DejaVu Sans" panose="020B0603030804020204" pitchFamily="34" charset="0"/>
                <a:cs typeface="DejaVu Sans" panose="020B0603030804020204" pitchFamily="34" charset="0"/>
              </a:rPr>
              <a:t>Sequential</a:t>
            </a:r>
            <a:r>
              <a:rPr lang="nl-NL" sz="1200" b="0" dirty="0">
                <a:solidFill>
                  <a:srgbClr val="000000"/>
                </a:solidFill>
                <a:latin typeface="DejaVu Sans" panose="020B0603030804020204" pitchFamily="34" charset="0"/>
                <a:ea typeface="DejaVu Sans" panose="020B0603030804020204" pitchFamily="34" charset="0"/>
                <a:cs typeface="DejaVu Sans" panose="020B0603030804020204" pitchFamily="34" charset="0"/>
              </a:rPr>
              <a:t> (n=1480)</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Title 1"/>
          <p:cNvSpPr txBox="1">
            <a:spLocks noGrp="1"/>
          </p:cNvSpPr>
          <p:nvPr>
            <p:ph type="title"/>
          </p:nvPr>
        </p:nvSpPr>
        <p:spPr>
          <a:xfrm>
            <a:off x="498633" y="467403"/>
            <a:ext cx="12007534" cy="844427"/>
          </a:xfrm>
          <a:prstGeom prst="rect">
            <a:avLst/>
          </a:prstGeom>
        </p:spPr>
        <p:txBody>
          <a:bodyPr/>
          <a:lstStyle/>
          <a:p>
            <a:r>
              <a:t>Clustered cyclones: In general stronger</a:t>
            </a:r>
          </a:p>
        </p:txBody>
      </p:sp>
      <p:sp>
        <p:nvSpPr>
          <p:cNvPr id="490" name="Figure:  Jeroen Oostdam"/>
          <p:cNvSpPr txBox="1"/>
          <p:nvPr/>
        </p:nvSpPr>
        <p:spPr>
          <a:xfrm>
            <a:off x="9772939" y="9383812"/>
            <a:ext cx="3053928"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Jeroen Oostdam</a:t>
            </a:r>
          </a:p>
        </p:txBody>
      </p:sp>
      <p:pic>
        <p:nvPicPr>
          <p:cNvPr id="491" name="Afbeelding" descr="Afbeelding"/>
          <p:cNvPicPr>
            <a:picLocks noChangeAspect="1"/>
          </p:cNvPicPr>
          <p:nvPr/>
        </p:nvPicPr>
        <p:blipFill>
          <a:blip r:embed="rId3"/>
          <a:srcRect l="6185" t="43549"/>
          <a:stretch>
            <a:fillRect/>
          </a:stretch>
        </p:blipFill>
        <p:spPr>
          <a:xfrm>
            <a:off x="957879" y="3505219"/>
            <a:ext cx="11497317" cy="5856663"/>
          </a:xfrm>
          <a:prstGeom prst="rect">
            <a:avLst/>
          </a:prstGeom>
          <a:ln w="3175">
            <a:miter lim="400000"/>
          </a:ln>
        </p:spPr>
      </p:pic>
      <p:pic>
        <p:nvPicPr>
          <p:cNvPr id="492" name="Afbeelding" descr="Afbeelding"/>
          <p:cNvPicPr>
            <a:picLocks noChangeAspect="1"/>
          </p:cNvPicPr>
          <p:nvPr/>
        </p:nvPicPr>
        <p:blipFill>
          <a:blip r:embed="rId4"/>
          <a:srcRect r="95379"/>
          <a:stretch>
            <a:fillRect/>
          </a:stretch>
        </p:blipFill>
        <p:spPr>
          <a:xfrm>
            <a:off x="103440" y="2691971"/>
            <a:ext cx="600858" cy="6819485"/>
          </a:xfrm>
          <a:prstGeom prst="rect">
            <a:avLst/>
          </a:prstGeom>
          <a:ln w="3175">
            <a:miter lim="400000"/>
          </a:ln>
        </p:spPr>
      </p:pic>
      <p:sp>
        <p:nvSpPr>
          <p:cNvPr id="493" name="Content Placeholder 2"/>
          <p:cNvSpPr txBox="1">
            <a:spLocks noGrp="1"/>
          </p:cNvSpPr>
          <p:nvPr>
            <p:ph type="body" sz="quarter" idx="1"/>
          </p:nvPr>
        </p:nvSpPr>
        <p:spPr>
          <a:xfrm>
            <a:off x="458634" y="1708682"/>
            <a:ext cx="12087532" cy="1774629"/>
          </a:xfrm>
          <a:prstGeom prst="rect">
            <a:avLst/>
          </a:prstGeom>
        </p:spPr>
        <p:txBody>
          <a:bodyPr/>
          <a:lstStyle/>
          <a:p>
            <a:pPr marL="336550" indent="-336550">
              <a:lnSpc>
                <a:spcPct val="100000"/>
              </a:lnSpc>
              <a:defRPr sz="2400"/>
            </a:pPr>
            <a:r>
              <a:t>Cyclone centred composites of </a:t>
            </a:r>
            <a:r>
              <a:rPr>
                <a:solidFill>
                  <a:srgbClr val="000000"/>
                </a:solidFill>
              </a:rPr>
              <a:t>mean sea level pressure</a:t>
            </a:r>
            <a:r>
              <a:t> and </a:t>
            </a:r>
            <a:r>
              <a:rPr>
                <a:solidFill>
                  <a:schemeClr val="accent5">
                    <a:lumOff val="-29866"/>
                  </a:schemeClr>
                </a:solidFill>
              </a:rPr>
              <a:t>geopotential</a:t>
            </a:r>
            <a:r>
              <a:t> </a:t>
            </a:r>
          </a:p>
        </p:txBody>
      </p:sp>
      <p:pic>
        <p:nvPicPr>
          <p:cNvPr id="494" name="Afbeelding" descr="Afbeelding"/>
          <p:cNvPicPr>
            <a:picLocks noChangeAspect="1"/>
          </p:cNvPicPr>
          <p:nvPr/>
        </p:nvPicPr>
        <p:blipFill>
          <a:blip r:embed="rId3"/>
          <a:srcRect l="7256" t="1791" b="94682"/>
          <a:stretch>
            <a:fillRect/>
          </a:stretch>
        </p:blipFill>
        <p:spPr>
          <a:xfrm>
            <a:off x="1023562" y="3117392"/>
            <a:ext cx="11366031" cy="365832"/>
          </a:xfrm>
          <a:prstGeom prst="rect">
            <a:avLst/>
          </a:prstGeom>
          <a:ln w="3175">
            <a:miter lim="400000"/>
          </a:ln>
        </p:spPr>
      </p:pic>
      <p:sp>
        <p:nvSpPr>
          <p:cNvPr id="3" name="Tekstvak 2">
            <a:extLst>
              <a:ext uri="{FF2B5EF4-FFF2-40B4-BE49-F238E27FC236}">
                <a16:creationId xmlns:a16="http://schemas.microsoft.com/office/drawing/2014/main" id="{38ED967F-14F3-BFD4-4C9E-1C3B63819249}"/>
              </a:ext>
            </a:extLst>
          </p:cNvPr>
          <p:cNvSpPr txBox="1"/>
          <p:nvPr/>
        </p:nvSpPr>
        <p:spPr>
          <a:xfrm>
            <a:off x="5434239" y="3107867"/>
            <a:ext cx="3172663" cy="400110"/>
          </a:xfrm>
          <a:prstGeom prst="rect">
            <a:avLst/>
          </a:prstGeom>
          <a:solidFill>
            <a:schemeClr val="bg1"/>
          </a:solidFill>
        </p:spPr>
        <p:txBody>
          <a:bodyPr wrap="none" rtlCol="0">
            <a:spAutoFit/>
          </a:bodyPr>
          <a:lstStyle/>
          <a:p>
            <a:r>
              <a:rPr lang="nl-NL" b="1" dirty="0" err="1">
                <a:solidFill>
                  <a:srgbClr val="000000"/>
                </a:solidFill>
                <a:latin typeface="DejaVu Sans" panose="020B0603030804020204" pitchFamily="34" charset="0"/>
                <a:ea typeface="DejaVu Sans" panose="020B0603030804020204" pitchFamily="34" charset="0"/>
                <a:cs typeface="DejaVu Sans" panose="020B0603030804020204" pitchFamily="34" charset="0"/>
              </a:rPr>
              <a:t>Sequential</a:t>
            </a:r>
            <a:r>
              <a:rPr lang="nl-NL" b="1" dirty="0">
                <a:solidFill>
                  <a:srgbClr val="000000"/>
                </a:solidFill>
                <a:latin typeface="DejaVu Sans" panose="020B0603030804020204" pitchFamily="34" charset="0"/>
                <a:ea typeface="DejaVu Sans" panose="020B0603030804020204" pitchFamily="34" charset="0"/>
                <a:cs typeface="DejaVu Sans" panose="020B0603030804020204" pitchFamily="34" charset="0"/>
              </a:rPr>
              <a:t> (n=1480)</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Title 1"/>
          <p:cNvSpPr txBox="1">
            <a:spLocks noGrp="1"/>
          </p:cNvSpPr>
          <p:nvPr>
            <p:ph type="title"/>
          </p:nvPr>
        </p:nvSpPr>
        <p:spPr>
          <a:xfrm>
            <a:off x="498633" y="467403"/>
            <a:ext cx="12007534" cy="844427"/>
          </a:xfrm>
          <a:prstGeom prst="rect">
            <a:avLst/>
          </a:prstGeom>
        </p:spPr>
        <p:txBody>
          <a:bodyPr/>
          <a:lstStyle>
            <a:lvl1pPr defTabSz="1196441">
              <a:lnSpc>
                <a:spcPts val="5200"/>
              </a:lnSpc>
              <a:defRPr sz="3864"/>
            </a:lvl1pPr>
          </a:lstStyle>
          <a:p>
            <a:r>
              <a:t>Clustered cyclones: Stronger fronts/baroclinicity</a:t>
            </a:r>
          </a:p>
        </p:txBody>
      </p:sp>
      <p:sp>
        <p:nvSpPr>
          <p:cNvPr id="499" name="Figure:  Jeroen Oostdam"/>
          <p:cNvSpPr txBox="1"/>
          <p:nvPr/>
        </p:nvSpPr>
        <p:spPr>
          <a:xfrm>
            <a:off x="9772939" y="9383812"/>
            <a:ext cx="3053928"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Jeroen Oostdam</a:t>
            </a:r>
          </a:p>
        </p:txBody>
      </p:sp>
      <p:sp>
        <p:nvSpPr>
          <p:cNvPr id="500" name="Content Placeholder 2"/>
          <p:cNvSpPr txBox="1">
            <a:spLocks noGrp="1"/>
          </p:cNvSpPr>
          <p:nvPr>
            <p:ph type="body" sz="quarter" idx="1"/>
          </p:nvPr>
        </p:nvSpPr>
        <p:spPr>
          <a:xfrm>
            <a:off x="458634" y="1708682"/>
            <a:ext cx="12087532" cy="1774629"/>
          </a:xfrm>
          <a:prstGeom prst="rect">
            <a:avLst/>
          </a:prstGeom>
        </p:spPr>
        <p:txBody>
          <a:bodyPr/>
          <a:lstStyle/>
          <a:p>
            <a:pPr marL="336550" indent="-336550">
              <a:lnSpc>
                <a:spcPct val="100000"/>
              </a:lnSpc>
              <a:defRPr sz="2400"/>
            </a:pPr>
            <a:r>
              <a:t>Cyclone centred composites of </a:t>
            </a:r>
            <a:r>
              <a:rPr>
                <a:solidFill>
                  <a:srgbClr val="000000"/>
                </a:solidFill>
              </a:rPr>
              <a:t>Front frequency</a:t>
            </a:r>
            <a:r>
              <a:t> and </a:t>
            </a:r>
            <a:r>
              <a:rPr>
                <a:solidFill>
                  <a:schemeClr val="accent5">
                    <a:lumOff val="-29866"/>
                  </a:schemeClr>
                </a:solidFill>
              </a:rPr>
              <a:t>Temperature</a:t>
            </a:r>
            <a:r>
              <a:t> (850 hPa)</a:t>
            </a:r>
          </a:p>
        </p:txBody>
      </p:sp>
      <p:pic>
        <p:nvPicPr>
          <p:cNvPr id="501" name="Afbeelding" descr="Afbeelding"/>
          <p:cNvPicPr>
            <a:picLocks noChangeAspect="1"/>
          </p:cNvPicPr>
          <p:nvPr/>
        </p:nvPicPr>
        <p:blipFill>
          <a:blip r:embed="rId3"/>
          <a:stretch>
            <a:fillRect/>
          </a:stretch>
        </p:blipFill>
        <p:spPr>
          <a:xfrm>
            <a:off x="72066" y="2919423"/>
            <a:ext cx="12502924" cy="6542228"/>
          </a:xfrm>
          <a:prstGeom prst="rect">
            <a:avLst/>
          </a:prstGeom>
          <a:ln w="3175">
            <a:miter lim="400000"/>
          </a:ln>
        </p:spPr>
      </p:pic>
      <p:sp>
        <p:nvSpPr>
          <p:cNvPr id="2" name="Tekstvak 1">
            <a:extLst>
              <a:ext uri="{FF2B5EF4-FFF2-40B4-BE49-F238E27FC236}">
                <a16:creationId xmlns:a16="http://schemas.microsoft.com/office/drawing/2014/main" id="{52A8D874-2A74-5E86-FD8F-683D0824704A}"/>
              </a:ext>
            </a:extLst>
          </p:cNvPr>
          <p:cNvSpPr txBox="1"/>
          <p:nvPr/>
        </p:nvSpPr>
        <p:spPr>
          <a:xfrm>
            <a:off x="5434239" y="3107867"/>
            <a:ext cx="3172663" cy="400110"/>
          </a:xfrm>
          <a:prstGeom prst="rect">
            <a:avLst/>
          </a:prstGeom>
          <a:solidFill>
            <a:schemeClr val="bg1"/>
          </a:solidFill>
        </p:spPr>
        <p:txBody>
          <a:bodyPr wrap="none" rtlCol="0">
            <a:spAutoFit/>
          </a:bodyPr>
          <a:lstStyle/>
          <a:p>
            <a:r>
              <a:rPr lang="nl-NL" b="1" dirty="0" err="1">
                <a:solidFill>
                  <a:srgbClr val="000000"/>
                </a:solidFill>
                <a:latin typeface="DejaVu Sans" panose="020B0603030804020204" pitchFamily="34" charset="0"/>
                <a:ea typeface="DejaVu Sans" panose="020B0603030804020204" pitchFamily="34" charset="0"/>
                <a:cs typeface="DejaVu Sans" panose="020B0603030804020204" pitchFamily="34" charset="0"/>
              </a:rPr>
              <a:t>Sequential</a:t>
            </a:r>
            <a:r>
              <a:rPr lang="nl-NL" b="1" dirty="0">
                <a:solidFill>
                  <a:srgbClr val="000000"/>
                </a:solidFill>
                <a:latin typeface="DejaVu Sans" panose="020B0603030804020204" pitchFamily="34" charset="0"/>
                <a:ea typeface="DejaVu Sans" panose="020B0603030804020204" pitchFamily="34" charset="0"/>
                <a:cs typeface="DejaVu Sans" panose="020B0603030804020204" pitchFamily="34" charset="0"/>
              </a:rPr>
              <a:t> (n=1480)</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Title 1"/>
          <p:cNvSpPr txBox="1">
            <a:spLocks noGrp="1"/>
          </p:cNvSpPr>
          <p:nvPr>
            <p:ph type="title"/>
          </p:nvPr>
        </p:nvSpPr>
        <p:spPr>
          <a:xfrm>
            <a:off x="498633" y="467403"/>
            <a:ext cx="12007534" cy="844427"/>
          </a:xfrm>
          <a:prstGeom prst="rect">
            <a:avLst/>
          </a:prstGeom>
        </p:spPr>
        <p:txBody>
          <a:bodyPr/>
          <a:lstStyle>
            <a:lvl1pPr defTabSz="1196441">
              <a:lnSpc>
                <a:spcPts val="5200"/>
              </a:lnSpc>
              <a:defRPr sz="3864"/>
            </a:lvl1pPr>
          </a:lstStyle>
          <a:p>
            <a:r>
              <a:t>Clustered cyclones: Stronger moisture transport</a:t>
            </a:r>
          </a:p>
        </p:txBody>
      </p:sp>
      <p:pic>
        <p:nvPicPr>
          <p:cNvPr id="506" name="Afbeelding" descr="Afbeelding"/>
          <p:cNvPicPr>
            <a:picLocks noChangeAspect="1"/>
          </p:cNvPicPr>
          <p:nvPr/>
        </p:nvPicPr>
        <p:blipFill>
          <a:blip r:embed="rId3"/>
          <a:stretch>
            <a:fillRect/>
          </a:stretch>
        </p:blipFill>
        <p:spPr>
          <a:xfrm>
            <a:off x="0" y="2550623"/>
            <a:ext cx="13004801" cy="6819486"/>
          </a:xfrm>
          <a:prstGeom prst="rect">
            <a:avLst/>
          </a:prstGeom>
          <a:ln w="3175">
            <a:miter lim="400000"/>
          </a:ln>
        </p:spPr>
      </p:pic>
      <p:sp>
        <p:nvSpPr>
          <p:cNvPr id="507" name="Figure:  Jeroen Oostdam"/>
          <p:cNvSpPr txBox="1"/>
          <p:nvPr/>
        </p:nvSpPr>
        <p:spPr>
          <a:xfrm>
            <a:off x="9772939" y="9383812"/>
            <a:ext cx="3053928"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Jeroen Oostdam</a:t>
            </a:r>
          </a:p>
        </p:txBody>
      </p:sp>
      <p:sp>
        <p:nvSpPr>
          <p:cNvPr id="508" name="Content Placeholder 2"/>
          <p:cNvSpPr txBox="1">
            <a:spLocks noGrp="1"/>
          </p:cNvSpPr>
          <p:nvPr>
            <p:ph type="body" sz="quarter" idx="1"/>
          </p:nvPr>
        </p:nvSpPr>
        <p:spPr>
          <a:xfrm>
            <a:off x="458634" y="1560900"/>
            <a:ext cx="12087532" cy="1774630"/>
          </a:xfrm>
          <a:prstGeom prst="rect">
            <a:avLst/>
          </a:prstGeom>
        </p:spPr>
        <p:txBody>
          <a:bodyPr/>
          <a:lstStyle/>
          <a:p>
            <a:pPr marL="336550" indent="-336550">
              <a:lnSpc>
                <a:spcPct val="100000"/>
              </a:lnSpc>
              <a:defRPr sz="2400"/>
            </a:pPr>
            <a:r>
              <a:t>Cyclone centred composites of </a:t>
            </a:r>
            <a:r>
              <a:rPr>
                <a:solidFill>
                  <a:srgbClr val="000000"/>
                </a:solidFill>
              </a:rPr>
              <a:t>moisture transport axis</a:t>
            </a:r>
            <a:r>
              <a:t> + </a:t>
            </a:r>
            <a:r>
              <a:rPr>
                <a:solidFill>
                  <a:srgbClr val="7C4492"/>
                </a:solidFill>
              </a:rPr>
              <a:t>water vapour flux</a:t>
            </a:r>
            <a:r>
              <a:t> </a:t>
            </a:r>
          </a:p>
          <a:p>
            <a:pPr marL="336550" indent="-336550">
              <a:lnSpc>
                <a:spcPct val="100000"/>
              </a:lnSpc>
              <a:defRPr sz="2400"/>
            </a:pPr>
            <a:r>
              <a:t>Moisture transport axis: Atmospheric river like feature (Spensberger et al, 2024) </a:t>
            </a:r>
          </a:p>
        </p:txBody>
      </p:sp>
      <p:sp>
        <p:nvSpPr>
          <p:cNvPr id="2" name="Tekstvak 1">
            <a:extLst>
              <a:ext uri="{FF2B5EF4-FFF2-40B4-BE49-F238E27FC236}">
                <a16:creationId xmlns:a16="http://schemas.microsoft.com/office/drawing/2014/main" id="{6838AED2-75F1-3DF8-1AD0-B01F5037028B}"/>
              </a:ext>
            </a:extLst>
          </p:cNvPr>
          <p:cNvSpPr txBox="1"/>
          <p:nvPr/>
        </p:nvSpPr>
        <p:spPr>
          <a:xfrm>
            <a:off x="5558064" y="2736392"/>
            <a:ext cx="3172663" cy="400110"/>
          </a:xfrm>
          <a:prstGeom prst="rect">
            <a:avLst/>
          </a:prstGeom>
          <a:solidFill>
            <a:schemeClr val="bg1"/>
          </a:solidFill>
        </p:spPr>
        <p:txBody>
          <a:bodyPr wrap="none" rtlCol="0">
            <a:spAutoFit/>
          </a:bodyPr>
          <a:lstStyle/>
          <a:p>
            <a:r>
              <a:rPr lang="nl-NL" b="1" dirty="0" err="1">
                <a:solidFill>
                  <a:srgbClr val="000000"/>
                </a:solidFill>
                <a:latin typeface="DejaVu Sans" panose="020B0603030804020204" pitchFamily="34" charset="0"/>
                <a:ea typeface="DejaVu Sans" panose="020B0603030804020204" pitchFamily="34" charset="0"/>
                <a:cs typeface="DejaVu Sans" panose="020B0603030804020204" pitchFamily="34" charset="0"/>
              </a:rPr>
              <a:t>Sequential</a:t>
            </a:r>
            <a:r>
              <a:rPr lang="nl-NL" b="1" dirty="0">
                <a:solidFill>
                  <a:srgbClr val="000000"/>
                </a:solidFill>
                <a:latin typeface="DejaVu Sans" panose="020B0603030804020204" pitchFamily="34" charset="0"/>
                <a:ea typeface="DejaVu Sans" panose="020B0603030804020204" pitchFamily="34" charset="0"/>
                <a:cs typeface="DejaVu Sans" panose="020B0603030804020204" pitchFamily="34" charset="0"/>
              </a:rPr>
              <a:t> (n=1480)</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Title 1"/>
          <p:cNvSpPr txBox="1">
            <a:spLocks noGrp="1"/>
          </p:cNvSpPr>
          <p:nvPr>
            <p:ph type="title"/>
          </p:nvPr>
        </p:nvSpPr>
        <p:spPr>
          <a:xfrm>
            <a:off x="498633" y="467403"/>
            <a:ext cx="12007534" cy="844427"/>
          </a:xfrm>
          <a:prstGeom prst="rect">
            <a:avLst/>
          </a:prstGeom>
        </p:spPr>
        <p:txBody>
          <a:bodyPr/>
          <a:lstStyle/>
          <a:p>
            <a:r>
              <a:t>Clustered cyclones: Stronger latent heating</a:t>
            </a:r>
          </a:p>
        </p:txBody>
      </p:sp>
      <p:sp>
        <p:nvSpPr>
          <p:cNvPr id="513" name="Figure:  Jeroen Oostdam"/>
          <p:cNvSpPr txBox="1"/>
          <p:nvPr/>
        </p:nvSpPr>
        <p:spPr>
          <a:xfrm>
            <a:off x="9772939" y="9383812"/>
            <a:ext cx="3053928"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Jeroen Oostdam</a:t>
            </a:r>
          </a:p>
        </p:txBody>
      </p:sp>
      <p:sp>
        <p:nvSpPr>
          <p:cNvPr id="514" name="Content Placeholder 2"/>
          <p:cNvSpPr txBox="1">
            <a:spLocks noGrp="1"/>
          </p:cNvSpPr>
          <p:nvPr>
            <p:ph type="body" sz="quarter" idx="1"/>
          </p:nvPr>
        </p:nvSpPr>
        <p:spPr>
          <a:xfrm>
            <a:off x="458634" y="1708682"/>
            <a:ext cx="12087532" cy="1774629"/>
          </a:xfrm>
          <a:prstGeom prst="rect">
            <a:avLst/>
          </a:prstGeom>
        </p:spPr>
        <p:txBody>
          <a:bodyPr/>
          <a:lstStyle/>
          <a:p>
            <a:r>
              <a:t>Increased diabatic heating leads to increased baroclinicity</a:t>
            </a:r>
          </a:p>
          <a:p>
            <a:r>
              <a:rPr>
                <a:solidFill>
                  <a:srgbClr val="000000"/>
                </a:solidFill>
              </a:rPr>
              <a:t>Diabatic heating</a:t>
            </a:r>
            <a:r>
              <a:t> &amp; </a:t>
            </a:r>
            <a:r>
              <a:rPr>
                <a:solidFill>
                  <a:schemeClr val="accent5"/>
                </a:solidFill>
              </a:rPr>
              <a:t>Diabatic slope tendency</a:t>
            </a:r>
          </a:p>
        </p:txBody>
      </p:sp>
      <p:pic>
        <p:nvPicPr>
          <p:cNvPr id="515" name="Content Placeholder 8" descr="Content Placeholder 8"/>
          <p:cNvPicPr>
            <a:picLocks noChangeAspect="1"/>
          </p:cNvPicPr>
          <p:nvPr/>
        </p:nvPicPr>
        <p:blipFill>
          <a:blip r:embed="rId3"/>
          <a:stretch>
            <a:fillRect/>
          </a:stretch>
        </p:blipFill>
        <p:spPr>
          <a:xfrm>
            <a:off x="25317" y="3223862"/>
            <a:ext cx="11622447" cy="6079076"/>
          </a:xfrm>
          <a:prstGeom prst="rect">
            <a:avLst/>
          </a:prstGeom>
          <a:ln w="3175">
            <a:miter lim="400000"/>
          </a:ln>
        </p:spPr>
      </p:pic>
      <p:sp>
        <p:nvSpPr>
          <p:cNvPr id="2" name="Tekstvak 1">
            <a:extLst>
              <a:ext uri="{FF2B5EF4-FFF2-40B4-BE49-F238E27FC236}">
                <a16:creationId xmlns:a16="http://schemas.microsoft.com/office/drawing/2014/main" id="{A8E8BFF1-52B9-A7A3-4C6A-0120466699D5}"/>
              </a:ext>
            </a:extLst>
          </p:cNvPr>
          <p:cNvSpPr txBox="1"/>
          <p:nvPr/>
        </p:nvSpPr>
        <p:spPr>
          <a:xfrm>
            <a:off x="5061905" y="3345992"/>
            <a:ext cx="3021981" cy="384721"/>
          </a:xfrm>
          <a:prstGeom prst="rect">
            <a:avLst/>
          </a:prstGeom>
          <a:solidFill>
            <a:schemeClr val="bg1"/>
          </a:solidFill>
        </p:spPr>
        <p:txBody>
          <a:bodyPr wrap="none" rtlCol="0">
            <a:spAutoFit/>
          </a:bodyPr>
          <a:lstStyle/>
          <a:p>
            <a:r>
              <a:rPr lang="nl-NL" sz="1900" b="1" dirty="0" err="1">
                <a:solidFill>
                  <a:srgbClr val="000000"/>
                </a:solidFill>
                <a:latin typeface="DejaVu Sans" panose="020B0603030804020204" pitchFamily="34" charset="0"/>
                <a:ea typeface="DejaVu Sans" panose="020B0603030804020204" pitchFamily="34" charset="0"/>
                <a:cs typeface="DejaVu Sans" panose="020B0603030804020204" pitchFamily="34" charset="0"/>
              </a:rPr>
              <a:t>Sequential</a:t>
            </a:r>
            <a:r>
              <a:rPr lang="nl-NL" sz="1900" b="1" dirty="0">
                <a:solidFill>
                  <a:srgbClr val="000000"/>
                </a:solidFill>
                <a:latin typeface="DejaVu Sans" panose="020B0603030804020204" pitchFamily="34" charset="0"/>
                <a:ea typeface="DejaVu Sans" panose="020B0603030804020204" pitchFamily="34" charset="0"/>
                <a:cs typeface="DejaVu Sans" panose="020B0603030804020204" pitchFamily="34" charset="0"/>
              </a:rPr>
              <a:t> (n=1480)</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Title 1"/>
          <p:cNvSpPr txBox="1">
            <a:spLocks noGrp="1"/>
          </p:cNvSpPr>
          <p:nvPr>
            <p:ph type="title"/>
          </p:nvPr>
        </p:nvSpPr>
        <p:spPr>
          <a:xfrm>
            <a:off x="498633" y="467403"/>
            <a:ext cx="12007534" cy="844427"/>
          </a:xfrm>
          <a:prstGeom prst="rect">
            <a:avLst/>
          </a:prstGeom>
        </p:spPr>
        <p:txBody>
          <a:bodyPr>
            <a:normAutofit fontScale="90000"/>
          </a:bodyPr>
          <a:lstStyle>
            <a:lvl1pPr defTabSz="1118412">
              <a:lnSpc>
                <a:spcPts val="4800"/>
              </a:lnSpc>
              <a:defRPr sz="3612"/>
            </a:lvl1pPr>
          </a:lstStyle>
          <a:p>
            <a:r>
              <a:rPr dirty="0" err="1"/>
              <a:t>OpenIFS</a:t>
            </a:r>
            <a:r>
              <a:rPr dirty="0"/>
              <a:t> experiments: quantify influence </a:t>
            </a:r>
            <a:r>
              <a:rPr lang="nl-NL" dirty="0"/>
              <a:t>latent </a:t>
            </a:r>
            <a:r>
              <a:rPr lang="nl-NL" dirty="0" err="1"/>
              <a:t>heating</a:t>
            </a:r>
            <a:r>
              <a:rPr dirty="0"/>
              <a:t>?</a:t>
            </a:r>
          </a:p>
        </p:txBody>
      </p:sp>
      <p:sp>
        <p:nvSpPr>
          <p:cNvPr id="395" name="Content Placeholder 2"/>
          <p:cNvSpPr txBox="1">
            <a:spLocks noGrp="1"/>
          </p:cNvSpPr>
          <p:nvPr>
            <p:ph type="body" sz="half" idx="1"/>
          </p:nvPr>
        </p:nvSpPr>
        <p:spPr>
          <a:xfrm>
            <a:off x="458634" y="1708682"/>
            <a:ext cx="5637758" cy="6950749"/>
          </a:xfrm>
          <a:prstGeom prst="rect">
            <a:avLst/>
          </a:prstGeom>
        </p:spPr>
        <p:txBody>
          <a:bodyPr/>
          <a:lstStyle/>
          <a:p>
            <a:pPr marL="336550" indent="-336550">
              <a:lnSpc>
                <a:spcPct val="100000"/>
              </a:lnSpc>
              <a:defRPr sz="2400"/>
            </a:pPr>
            <a:r>
              <a:rPr dirty="0"/>
              <a:t>Goal: quantify influence moisture (latent heating) on jet stream</a:t>
            </a:r>
          </a:p>
          <a:p>
            <a:pPr marL="336550" indent="-336550">
              <a:lnSpc>
                <a:spcPct val="100000"/>
              </a:lnSpc>
              <a:defRPr sz="2400"/>
            </a:pPr>
            <a:r>
              <a:rPr dirty="0"/>
              <a:t>Reforecast starting at 13-06 (short before jet intensification)</a:t>
            </a:r>
          </a:p>
          <a:p>
            <a:pPr marL="336550" indent="-336550">
              <a:lnSpc>
                <a:spcPct val="100000"/>
              </a:lnSpc>
              <a:defRPr sz="2400"/>
            </a:pPr>
            <a:r>
              <a:rPr dirty="0"/>
              <a:t>Along jet intensification —&gt; We would expect more diabatic heating at ‘warm’ side</a:t>
            </a:r>
          </a:p>
          <a:p>
            <a:pPr marL="336550" indent="-336550">
              <a:lnSpc>
                <a:spcPct val="100000"/>
              </a:lnSpc>
              <a:defRPr sz="2400"/>
            </a:pPr>
            <a:r>
              <a:rPr dirty="0"/>
              <a:t>Jet axis detection of </a:t>
            </a:r>
            <a:r>
              <a:rPr dirty="0" err="1"/>
              <a:t>Spensberger</a:t>
            </a:r>
            <a:r>
              <a:rPr dirty="0"/>
              <a:t> et al. </a:t>
            </a:r>
          </a:p>
          <a:p>
            <a:pPr marL="336550" indent="-336550">
              <a:lnSpc>
                <a:spcPct val="100000"/>
              </a:lnSpc>
              <a:defRPr sz="2400"/>
            </a:pPr>
            <a:endParaRPr dirty="0"/>
          </a:p>
          <a:p>
            <a:pPr marL="336550" indent="-336550">
              <a:lnSpc>
                <a:spcPct val="100000"/>
              </a:lnSpc>
              <a:defRPr sz="2400"/>
            </a:pPr>
            <a:endParaRPr dirty="0"/>
          </a:p>
          <a:p>
            <a:pPr marL="336550" indent="-336550">
              <a:lnSpc>
                <a:spcPct val="100000"/>
              </a:lnSpc>
              <a:defRPr sz="2400"/>
            </a:pPr>
            <a:r>
              <a:rPr dirty="0"/>
              <a:t>Sensitivity tests with decreased (50%) and increased (150%) latent heating</a:t>
            </a:r>
          </a:p>
        </p:txBody>
      </p:sp>
      <p:sp>
        <p:nvSpPr>
          <p:cNvPr id="396" name="CustomShape 4"/>
          <p:cNvSpPr/>
          <p:nvPr/>
        </p:nvSpPr>
        <p:spPr>
          <a:xfrm>
            <a:off x="1720839" y="8431620"/>
            <a:ext cx="3893761" cy="444241"/>
          </a:xfrm>
          <a:prstGeom prst="rect">
            <a:avLst/>
          </a:prstGeom>
          <a:solidFill>
            <a:srgbClr val="FFFFFF"/>
          </a:solidFill>
          <a:ln w="3175">
            <a:miter lim="400000"/>
          </a:ln>
        </p:spPr>
        <p:txBody>
          <a:bodyPr lIns="45719" rIns="45719"/>
          <a:lstStyle/>
          <a:p>
            <a:pPr algn="l" defTabSz="914400">
              <a:defRPr sz="1800" b="0">
                <a:latin typeface="Arial"/>
                <a:ea typeface="Arial"/>
                <a:cs typeface="Arial"/>
                <a:sym typeface="Arial"/>
              </a:defRPr>
            </a:pPr>
            <a:endParaRPr/>
          </a:p>
        </p:txBody>
      </p:sp>
      <p:grpSp>
        <p:nvGrpSpPr>
          <p:cNvPr id="411" name="Groepeer"/>
          <p:cNvGrpSpPr/>
          <p:nvPr/>
        </p:nvGrpSpPr>
        <p:grpSpPr>
          <a:xfrm>
            <a:off x="6914596" y="4968573"/>
            <a:ext cx="5518574" cy="3835767"/>
            <a:chOff x="0" y="0"/>
            <a:chExt cx="5518572" cy="3835766"/>
          </a:xfrm>
        </p:grpSpPr>
        <p:grpSp>
          <p:nvGrpSpPr>
            <p:cNvPr id="399" name="Oval 4"/>
            <p:cNvGrpSpPr/>
            <p:nvPr/>
          </p:nvGrpSpPr>
          <p:grpSpPr>
            <a:xfrm>
              <a:off x="1856756" y="1718651"/>
              <a:ext cx="1748721" cy="1760757"/>
              <a:chOff x="0" y="0"/>
              <a:chExt cx="1748719" cy="1760756"/>
            </a:xfrm>
          </p:grpSpPr>
          <p:sp>
            <p:nvSpPr>
              <p:cNvPr id="397" name="Ovaal"/>
              <p:cNvSpPr/>
              <p:nvPr/>
            </p:nvSpPr>
            <p:spPr>
              <a:xfrm>
                <a:off x="0" y="0"/>
                <a:ext cx="1748720" cy="1760757"/>
              </a:xfrm>
              <a:prstGeom prst="ellipse">
                <a:avLst/>
              </a:prstGeom>
              <a:solidFill>
                <a:srgbClr val="34B233">
                  <a:alpha val="50588"/>
                </a:srgbClr>
              </a:solidFill>
              <a:ln w="19050" cap="flat">
                <a:solidFill>
                  <a:srgbClr val="34B233"/>
                </a:solidFill>
                <a:prstDash val="solid"/>
                <a:miter lim="800000"/>
              </a:ln>
              <a:effectLst/>
            </p:spPr>
            <p:txBody>
              <a:bodyPr wrap="square" lIns="45719" tIns="45719" rIns="45719" bIns="45719" numCol="1" anchor="ctr">
                <a:noAutofit/>
              </a:bodyPr>
              <a:lstStyle/>
              <a:p>
                <a:pPr defTabSz="914400">
                  <a:defRPr sz="1800" b="0">
                    <a:solidFill>
                      <a:srgbClr val="FFFFFF"/>
                    </a:solidFill>
                    <a:latin typeface="Aptos"/>
                    <a:ea typeface="Aptos"/>
                    <a:cs typeface="Aptos"/>
                    <a:sym typeface="Aptos"/>
                  </a:defRPr>
                </a:pPr>
                <a:endParaRPr/>
              </a:p>
            </p:txBody>
          </p:sp>
          <p:sp>
            <p:nvSpPr>
              <p:cNvPr id="398" name="CNTRL…"/>
              <p:cNvSpPr txBox="1"/>
              <p:nvPr/>
            </p:nvSpPr>
            <p:spPr>
              <a:xfrm>
                <a:off x="304378" y="596220"/>
                <a:ext cx="1139964" cy="568317"/>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defTabSz="914400">
                  <a:defRPr b="0">
                    <a:latin typeface="Andale Mono"/>
                    <a:ea typeface="Andale Mono"/>
                    <a:cs typeface="Andale Mono"/>
                    <a:sym typeface="Andale Mono"/>
                  </a:defRPr>
                </a:pPr>
                <a:r>
                  <a:t>CNTRL</a:t>
                </a:r>
                <a:endParaRPr>
                  <a:solidFill>
                    <a:srgbClr val="FFFFFF"/>
                  </a:solidFill>
                </a:endParaRPr>
              </a:p>
              <a:p>
                <a:pPr defTabSz="914400">
                  <a:defRPr b="0">
                    <a:latin typeface="Andale Mono"/>
                    <a:ea typeface="Andale Mono"/>
                    <a:cs typeface="Andale Mono"/>
                    <a:sym typeface="Andale Mono"/>
                  </a:defRPr>
                </a:pPr>
                <a:r>
                  <a:t>Lv x 1</a:t>
                </a:r>
              </a:p>
            </p:txBody>
          </p:sp>
        </p:grpSp>
        <p:sp>
          <p:nvSpPr>
            <p:cNvPr id="400" name="Curved Connector 5"/>
            <p:cNvSpPr/>
            <p:nvPr/>
          </p:nvSpPr>
          <p:spPr>
            <a:xfrm rot="5400000" flipH="1">
              <a:off x="3652026" y="557303"/>
              <a:ext cx="1380777" cy="2661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noFill/>
            <a:ln w="152400" cap="flat">
              <a:solidFill>
                <a:srgbClr val="FF2600">
                  <a:alpha val="49741"/>
                </a:srgbClr>
              </a:solidFill>
              <a:prstDash val="solid"/>
              <a:miter lim="800000"/>
              <a:tailEnd type="triangle" w="med" len="med"/>
            </a:ln>
            <a:effectLst/>
          </p:spPr>
          <p:txBody>
            <a:bodyPr wrap="square" lIns="45719" tIns="45719" rIns="45719" bIns="45719" numCol="1" anchor="ctr">
              <a:noAutofit/>
            </a:bodyPr>
            <a:lstStyle/>
            <a:p>
              <a:pPr algn="l" defTabSz="914400">
                <a:defRPr sz="1800" b="0">
                  <a:latin typeface="Aptos"/>
                  <a:ea typeface="Aptos"/>
                  <a:cs typeface="Aptos"/>
                  <a:sym typeface="Aptos"/>
                </a:defRPr>
              </a:pPr>
              <a:endParaRPr/>
            </a:p>
          </p:txBody>
        </p:sp>
        <p:sp>
          <p:nvSpPr>
            <p:cNvPr id="401" name="Curved Connector 6"/>
            <p:cNvSpPr/>
            <p:nvPr/>
          </p:nvSpPr>
          <p:spPr>
            <a:xfrm rot="16200000">
              <a:off x="4396075" y="697562"/>
              <a:ext cx="1338891" cy="1625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noFill/>
            <a:ln w="152400" cap="flat">
              <a:solidFill>
                <a:srgbClr val="FF2600">
                  <a:alpha val="49741"/>
                </a:srgbClr>
              </a:solidFill>
              <a:prstDash val="solid"/>
              <a:miter lim="800000"/>
              <a:tailEnd type="triangle" w="med" len="med"/>
            </a:ln>
            <a:effectLst/>
          </p:spPr>
          <p:txBody>
            <a:bodyPr wrap="square" lIns="45719" tIns="45719" rIns="45719" bIns="45719" numCol="1" anchor="ctr">
              <a:noAutofit/>
            </a:bodyPr>
            <a:lstStyle/>
            <a:p>
              <a:pPr algn="l" defTabSz="914400">
                <a:defRPr sz="1800" b="0">
                  <a:latin typeface="Aptos"/>
                  <a:ea typeface="Aptos"/>
                  <a:cs typeface="Aptos"/>
                  <a:sym typeface="Aptos"/>
                </a:defRPr>
              </a:pPr>
              <a:endParaRPr/>
            </a:p>
          </p:txBody>
        </p:sp>
        <p:sp>
          <p:nvSpPr>
            <p:cNvPr id="402" name="Curved Connector 7"/>
            <p:cNvSpPr/>
            <p:nvPr/>
          </p:nvSpPr>
          <p:spPr>
            <a:xfrm rot="5400000" flipH="1">
              <a:off x="1962030" y="1195235"/>
              <a:ext cx="845848" cy="2648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noFill/>
            <a:ln w="152400" cap="flat">
              <a:solidFill>
                <a:srgbClr val="34B233">
                  <a:alpha val="49777"/>
                </a:srgbClr>
              </a:solidFill>
              <a:prstDash val="solid"/>
              <a:miter lim="800000"/>
              <a:tailEnd type="triangle" w="med" len="med"/>
            </a:ln>
            <a:effectLst/>
          </p:spPr>
          <p:txBody>
            <a:bodyPr wrap="square" lIns="45719" tIns="45719" rIns="45719" bIns="45719" numCol="1" anchor="ctr">
              <a:noAutofit/>
            </a:bodyPr>
            <a:lstStyle/>
            <a:p>
              <a:pPr algn="l" defTabSz="914400">
                <a:defRPr sz="1800" b="0">
                  <a:latin typeface="Aptos"/>
                  <a:ea typeface="Aptos"/>
                  <a:cs typeface="Aptos"/>
                  <a:sym typeface="Aptos"/>
                </a:defRPr>
              </a:pPr>
              <a:endParaRPr/>
            </a:p>
          </p:txBody>
        </p:sp>
        <p:sp>
          <p:nvSpPr>
            <p:cNvPr id="403" name="Curved Connector 10"/>
            <p:cNvSpPr/>
            <p:nvPr/>
          </p:nvSpPr>
          <p:spPr>
            <a:xfrm rot="16200000">
              <a:off x="2426650" y="1283239"/>
              <a:ext cx="899823" cy="888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noFill/>
            <a:ln w="152400" cap="flat">
              <a:solidFill>
                <a:srgbClr val="34B233">
                  <a:alpha val="49777"/>
                </a:srgbClr>
              </a:solidFill>
              <a:prstDash val="solid"/>
              <a:miter lim="800000"/>
              <a:tailEnd type="triangle" w="med" len="med"/>
            </a:ln>
            <a:effectLst/>
          </p:spPr>
          <p:txBody>
            <a:bodyPr wrap="square" lIns="45719" tIns="45719" rIns="45719" bIns="45719" numCol="1" anchor="ctr">
              <a:noAutofit/>
            </a:bodyPr>
            <a:lstStyle/>
            <a:p>
              <a:pPr algn="l" defTabSz="914400">
                <a:defRPr sz="1800" b="0">
                  <a:latin typeface="Aptos"/>
                  <a:ea typeface="Aptos"/>
                  <a:cs typeface="Aptos"/>
                  <a:sym typeface="Aptos"/>
                </a:defRPr>
              </a:pPr>
              <a:endParaRPr/>
            </a:p>
          </p:txBody>
        </p:sp>
        <p:grpSp>
          <p:nvGrpSpPr>
            <p:cNvPr id="406" name="Oval 11"/>
            <p:cNvGrpSpPr/>
            <p:nvPr/>
          </p:nvGrpSpPr>
          <p:grpSpPr>
            <a:xfrm>
              <a:off x="3766956" y="1376922"/>
              <a:ext cx="1751617" cy="1760758"/>
              <a:chOff x="0" y="0"/>
              <a:chExt cx="1751616" cy="1760756"/>
            </a:xfrm>
          </p:grpSpPr>
          <p:sp>
            <p:nvSpPr>
              <p:cNvPr id="404" name="Ovaal"/>
              <p:cNvSpPr/>
              <p:nvPr/>
            </p:nvSpPr>
            <p:spPr>
              <a:xfrm>
                <a:off x="-1" y="0"/>
                <a:ext cx="1751618" cy="1760757"/>
              </a:xfrm>
              <a:prstGeom prst="ellipse">
                <a:avLst/>
              </a:prstGeom>
              <a:solidFill>
                <a:srgbClr val="FF0000">
                  <a:alpha val="50195"/>
                </a:srgbClr>
              </a:solidFill>
              <a:ln w="19050" cap="flat">
                <a:solidFill>
                  <a:srgbClr val="FF0000"/>
                </a:solidFill>
                <a:prstDash val="solid"/>
                <a:miter lim="800000"/>
              </a:ln>
              <a:effectLst/>
            </p:spPr>
            <p:txBody>
              <a:bodyPr wrap="square" lIns="45719" tIns="45719" rIns="45719" bIns="45719" numCol="1" anchor="ctr">
                <a:noAutofit/>
              </a:bodyPr>
              <a:lstStyle/>
              <a:p>
                <a:pPr defTabSz="914400">
                  <a:defRPr sz="1800" b="0">
                    <a:solidFill>
                      <a:srgbClr val="FFFFFF"/>
                    </a:solidFill>
                    <a:latin typeface="Aptos"/>
                    <a:ea typeface="Aptos"/>
                    <a:cs typeface="Aptos"/>
                    <a:sym typeface="Aptos"/>
                  </a:defRPr>
                </a:pPr>
                <a:endParaRPr/>
              </a:p>
            </p:txBody>
          </p:sp>
          <p:sp>
            <p:nvSpPr>
              <p:cNvPr id="405" name="150% LH…"/>
              <p:cNvSpPr txBox="1"/>
              <p:nvPr/>
            </p:nvSpPr>
            <p:spPr>
              <a:xfrm>
                <a:off x="190140" y="396421"/>
                <a:ext cx="1371336" cy="8125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defTabSz="914400">
                  <a:defRPr b="0">
                    <a:latin typeface="Andale Mono"/>
                    <a:ea typeface="Andale Mono"/>
                    <a:cs typeface="Andale Mono"/>
                    <a:sym typeface="Andale Mono"/>
                  </a:defRPr>
                </a:pPr>
                <a:endParaRPr dirty="0"/>
              </a:p>
              <a:p>
                <a:pPr defTabSz="914400">
                  <a:defRPr b="0">
                    <a:latin typeface="Andale Mono"/>
                    <a:ea typeface="Andale Mono"/>
                    <a:cs typeface="Andale Mono"/>
                    <a:sym typeface="Andale Mono"/>
                  </a:defRPr>
                </a:pPr>
                <a:r>
                  <a:rPr dirty="0"/>
                  <a:t>150% LH</a:t>
                </a:r>
                <a:endParaRPr dirty="0">
                  <a:solidFill>
                    <a:srgbClr val="FFFFFF"/>
                  </a:solidFill>
                </a:endParaRPr>
              </a:p>
              <a:p>
                <a:pPr defTabSz="914400">
                  <a:defRPr b="0">
                    <a:latin typeface="Andale Mono"/>
                    <a:ea typeface="Andale Mono"/>
                    <a:cs typeface="Andale Mono"/>
                    <a:sym typeface="Andale Mono"/>
                  </a:defRPr>
                </a:pPr>
                <a:r>
                  <a:rPr dirty="0" err="1"/>
                  <a:t>Lv</a:t>
                </a:r>
                <a:r>
                  <a:rPr dirty="0"/>
                  <a:t> x 1.5</a:t>
                </a:r>
              </a:p>
            </p:txBody>
          </p:sp>
        </p:grpSp>
        <p:grpSp>
          <p:nvGrpSpPr>
            <p:cNvPr id="409" name="Oval 12"/>
            <p:cNvGrpSpPr/>
            <p:nvPr/>
          </p:nvGrpSpPr>
          <p:grpSpPr>
            <a:xfrm>
              <a:off x="0" y="2075009"/>
              <a:ext cx="1748720" cy="1760758"/>
              <a:chOff x="0" y="0"/>
              <a:chExt cx="1748719" cy="1760756"/>
            </a:xfrm>
          </p:grpSpPr>
          <p:sp>
            <p:nvSpPr>
              <p:cNvPr id="407" name="Ovaal"/>
              <p:cNvSpPr/>
              <p:nvPr/>
            </p:nvSpPr>
            <p:spPr>
              <a:xfrm>
                <a:off x="0" y="0"/>
                <a:ext cx="1748720" cy="1760757"/>
              </a:xfrm>
              <a:prstGeom prst="ellipse">
                <a:avLst/>
              </a:prstGeom>
              <a:solidFill>
                <a:srgbClr val="519FD7">
                  <a:alpha val="50588"/>
                </a:srgbClr>
              </a:solidFill>
              <a:ln w="19050" cap="flat">
                <a:solidFill>
                  <a:srgbClr val="092937"/>
                </a:solidFill>
                <a:prstDash val="solid"/>
                <a:miter lim="800000"/>
              </a:ln>
              <a:effectLst/>
            </p:spPr>
            <p:txBody>
              <a:bodyPr wrap="square" lIns="45719" tIns="45719" rIns="45719" bIns="45719" numCol="1" anchor="ctr">
                <a:noAutofit/>
              </a:bodyPr>
              <a:lstStyle/>
              <a:p>
                <a:pPr defTabSz="914400">
                  <a:defRPr sz="1800" b="0">
                    <a:solidFill>
                      <a:srgbClr val="FFFFFF"/>
                    </a:solidFill>
                    <a:latin typeface="Aptos"/>
                    <a:ea typeface="Aptos"/>
                    <a:cs typeface="Aptos"/>
                    <a:sym typeface="Aptos"/>
                  </a:defRPr>
                </a:pPr>
                <a:endParaRPr/>
              </a:p>
            </p:txBody>
          </p:sp>
          <p:sp>
            <p:nvSpPr>
              <p:cNvPr id="408" name="50% LH…"/>
              <p:cNvSpPr txBox="1"/>
              <p:nvPr/>
            </p:nvSpPr>
            <p:spPr>
              <a:xfrm>
                <a:off x="304378" y="440821"/>
                <a:ext cx="1139964" cy="879115"/>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defTabSz="914400">
                  <a:defRPr b="0">
                    <a:latin typeface="Verdana"/>
                    <a:ea typeface="Verdana"/>
                    <a:cs typeface="Verdana"/>
                    <a:sym typeface="Verdana"/>
                  </a:defRPr>
                </a:pPr>
                <a:endParaRPr/>
              </a:p>
              <a:p>
                <a:pPr defTabSz="914400">
                  <a:defRPr b="0">
                    <a:latin typeface="Verdana"/>
                    <a:ea typeface="Verdana"/>
                    <a:cs typeface="Verdana"/>
                    <a:sym typeface="Verdana"/>
                  </a:defRPr>
                </a:pPr>
                <a:r>
                  <a:t>50% LH</a:t>
                </a:r>
                <a:endParaRPr>
                  <a:solidFill>
                    <a:srgbClr val="FFFFFF"/>
                  </a:solidFill>
                </a:endParaRPr>
              </a:p>
              <a:p>
                <a:pPr defTabSz="914400">
                  <a:defRPr b="0">
                    <a:latin typeface="Verdana"/>
                    <a:ea typeface="Verdana"/>
                    <a:cs typeface="Verdana"/>
                    <a:sym typeface="Verdana"/>
                  </a:defRPr>
                </a:pPr>
                <a:r>
                  <a:t>Lv x 0.5</a:t>
                </a:r>
              </a:p>
            </p:txBody>
          </p:sp>
        </p:grpSp>
        <p:sp>
          <p:nvSpPr>
            <p:cNvPr id="410" name="Curved Connector 17"/>
            <p:cNvSpPr/>
            <p:nvPr/>
          </p:nvSpPr>
          <p:spPr>
            <a:xfrm rot="16200000">
              <a:off x="551246" y="1621414"/>
              <a:ext cx="899824" cy="8883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noFill/>
            <a:ln w="152400" cap="flat">
              <a:solidFill>
                <a:srgbClr val="ABCFEC"/>
              </a:solidFill>
              <a:prstDash val="solid"/>
              <a:miter lim="800000"/>
              <a:tailEnd type="triangle" w="med" len="med"/>
            </a:ln>
            <a:effectLst/>
          </p:spPr>
          <p:txBody>
            <a:bodyPr wrap="square" lIns="45719" tIns="45719" rIns="45719" bIns="45719" numCol="1" anchor="ctr">
              <a:noAutofit/>
            </a:bodyPr>
            <a:lstStyle/>
            <a:p>
              <a:pPr algn="l" defTabSz="914400">
                <a:defRPr sz="1800" b="0">
                  <a:latin typeface="Aptos"/>
                  <a:ea typeface="Aptos"/>
                  <a:cs typeface="Aptos"/>
                  <a:sym typeface="Aptos"/>
                </a:defRPr>
              </a:pPr>
              <a:endParaRPr/>
            </a:p>
          </p:txBody>
        </p:sp>
      </p:grpSp>
      <p:pic>
        <p:nvPicPr>
          <p:cNvPr id="412" name="Picture 10" descr="Picture 10"/>
          <p:cNvPicPr>
            <a:picLocks noChangeAspect="1"/>
          </p:cNvPicPr>
          <p:nvPr/>
        </p:nvPicPr>
        <p:blipFill>
          <a:blip r:embed="rId3"/>
          <a:srcRect r="53385" b="69799"/>
          <a:stretch>
            <a:fillRect/>
          </a:stretch>
        </p:blipFill>
        <p:spPr>
          <a:xfrm>
            <a:off x="6466588" y="1476162"/>
            <a:ext cx="6088919" cy="3017147"/>
          </a:xfrm>
          <a:prstGeom prst="rect">
            <a:avLst/>
          </a:prstGeom>
          <a:ln w="3175">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Title 1"/>
          <p:cNvSpPr txBox="1">
            <a:spLocks noGrp="1"/>
          </p:cNvSpPr>
          <p:nvPr>
            <p:ph type="title"/>
          </p:nvPr>
        </p:nvSpPr>
        <p:spPr>
          <a:xfrm>
            <a:off x="498633" y="467403"/>
            <a:ext cx="12007534" cy="844427"/>
          </a:xfrm>
          <a:prstGeom prst="rect">
            <a:avLst/>
          </a:prstGeom>
        </p:spPr>
        <p:txBody>
          <a:bodyPr/>
          <a:lstStyle/>
          <a:p>
            <a:r>
              <a:t>OpenIFS validation</a:t>
            </a:r>
          </a:p>
        </p:txBody>
      </p:sp>
      <p:sp>
        <p:nvSpPr>
          <p:cNvPr id="417" name="Content Placeholder 2"/>
          <p:cNvSpPr txBox="1">
            <a:spLocks noGrp="1"/>
          </p:cNvSpPr>
          <p:nvPr>
            <p:ph type="body" sz="quarter" idx="1"/>
          </p:nvPr>
        </p:nvSpPr>
        <p:spPr>
          <a:xfrm>
            <a:off x="458634" y="1708682"/>
            <a:ext cx="11618150" cy="1745357"/>
          </a:xfrm>
          <a:prstGeom prst="rect">
            <a:avLst/>
          </a:prstGeom>
        </p:spPr>
        <p:txBody>
          <a:bodyPr/>
          <a:lstStyle>
            <a:lvl1pPr marL="336550" indent="-336550">
              <a:lnSpc>
                <a:spcPct val="100000"/>
              </a:lnSpc>
              <a:defRPr sz="2400"/>
            </a:lvl1pPr>
          </a:lstStyle>
          <a:p>
            <a:r>
              <a:t>IFS capable of reproducing jet intensification</a:t>
            </a:r>
          </a:p>
        </p:txBody>
      </p:sp>
      <p:sp>
        <p:nvSpPr>
          <p:cNvPr id="418" name="CustomShape 4"/>
          <p:cNvSpPr/>
          <p:nvPr/>
        </p:nvSpPr>
        <p:spPr>
          <a:xfrm>
            <a:off x="1720839" y="8431620"/>
            <a:ext cx="3893761" cy="444241"/>
          </a:xfrm>
          <a:prstGeom prst="rect">
            <a:avLst/>
          </a:prstGeom>
          <a:solidFill>
            <a:srgbClr val="FFFFFF"/>
          </a:solidFill>
          <a:ln w="3175">
            <a:miter lim="400000"/>
          </a:ln>
        </p:spPr>
        <p:txBody>
          <a:bodyPr lIns="45719" rIns="45719"/>
          <a:lstStyle/>
          <a:p>
            <a:pPr algn="l" defTabSz="914400">
              <a:defRPr sz="1800" b="0">
                <a:latin typeface="Arial"/>
                <a:ea typeface="Arial"/>
                <a:cs typeface="Arial"/>
                <a:sym typeface="Arial"/>
              </a:defRPr>
            </a:pPr>
            <a:endParaRPr/>
          </a:p>
        </p:txBody>
      </p:sp>
      <p:pic>
        <p:nvPicPr>
          <p:cNvPr id="419" name="Picture 11" descr="Picture 11"/>
          <p:cNvPicPr>
            <a:picLocks/>
          </p:cNvPicPr>
          <p:nvPr/>
        </p:nvPicPr>
        <p:blipFill>
          <a:blip r:embed="rId3"/>
          <a:stretch>
            <a:fillRect/>
          </a:stretch>
        </p:blipFill>
        <p:spPr>
          <a:xfrm>
            <a:off x="988364" y="3318472"/>
            <a:ext cx="11216642" cy="4486658"/>
          </a:xfrm>
          <a:prstGeom prst="rect">
            <a:avLst/>
          </a:prstGeom>
          <a:ln w="3175">
            <a:miter lim="400000"/>
          </a:ln>
        </p:spPr>
      </p:pic>
      <p:sp>
        <p:nvSpPr>
          <p:cNvPr id="420" name="TextBox 8"/>
          <p:cNvSpPr txBox="1"/>
          <p:nvPr/>
        </p:nvSpPr>
        <p:spPr>
          <a:xfrm>
            <a:off x="1532206" y="7721475"/>
            <a:ext cx="4271027" cy="469012"/>
          </a:xfrm>
          <a:prstGeom prst="rect">
            <a:avLst/>
          </a:prstGeom>
          <a:solidFill>
            <a:srgbClr val="FFFFFF"/>
          </a:solidFill>
          <a:ln w="3175">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8767" tIns="48767" rIns="48767" bIns="48767">
            <a:spAutoFit/>
          </a:bodyPr>
          <a:lstStyle/>
          <a:p>
            <a:pPr algn="l" defTabSz="1300480">
              <a:defRPr sz="2400" b="0">
                <a:latin typeface="Aptos"/>
                <a:ea typeface="Aptos"/>
                <a:cs typeface="Aptos"/>
                <a:sym typeface="Aptos"/>
              </a:defRPr>
            </a:pPr>
            <a:r>
              <a:t> 250 hPa wind speed [m s</a:t>
            </a:r>
            <a:r>
              <a:rPr baseline="30500"/>
              <a:t>-1</a:t>
            </a:r>
            <a:r>
              <a:t>]</a:t>
            </a:r>
          </a:p>
        </p:txBody>
      </p:sp>
      <p:sp>
        <p:nvSpPr>
          <p:cNvPr id="421" name="TextBox 13"/>
          <p:cNvSpPr txBox="1"/>
          <p:nvPr/>
        </p:nvSpPr>
        <p:spPr>
          <a:xfrm>
            <a:off x="7442836" y="7721475"/>
            <a:ext cx="4782352" cy="469012"/>
          </a:xfrm>
          <a:prstGeom prst="rect">
            <a:avLst/>
          </a:prstGeom>
          <a:solidFill>
            <a:srgbClr val="FFFFFF"/>
          </a:solidFill>
          <a:ln w="3175">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8767" tIns="48767" rIns="48767" bIns="48767">
            <a:spAutoFit/>
          </a:bodyPr>
          <a:lstStyle/>
          <a:p>
            <a:pPr algn="l" defTabSz="1300480">
              <a:defRPr sz="2400" b="0">
                <a:latin typeface="Aptos"/>
                <a:ea typeface="Aptos"/>
                <a:cs typeface="Aptos"/>
                <a:sym typeface="Aptos"/>
              </a:defRPr>
            </a:pPr>
            <a:r>
              <a:t> 250 hPa wind speed [m s</a:t>
            </a:r>
            <a:r>
              <a:rPr baseline="30500"/>
              <a:t>-1</a:t>
            </a:r>
            <a:r>
              <a:t>]</a:t>
            </a:r>
          </a:p>
        </p:txBody>
      </p:sp>
      <p:sp>
        <p:nvSpPr>
          <p:cNvPr id="422" name="TextBox 10"/>
          <p:cNvSpPr txBox="1"/>
          <p:nvPr/>
        </p:nvSpPr>
        <p:spPr>
          <a:xfrm>
            <a:off x="10083589" y="3352470"/>
            <a:ext cx="2548169" cy="469012"/>
          </a:xfrm>
          <a:prstGeom prst="rect">
            <a:avLst/>
          </a:prstGeom>
          <a:solidFill>
            <a:srgbClr val="FFFFFF"/>
          </a:solidFill>
          <a:ln w="3175">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8767" tIns="48767" rIns="48767" bIns="48767">
            <a:spAutoFit/>
          </a:bodyPr>
          <a:lstStyle>
            <a:lvl1pPr algn="l" defTabSz="1300480">
              <a:defRPr sz="2400" b="0">
                <a:latin typeface="Aptos"/>
                <a:ea typeface="Aptos"/>
                <a:cs typeface="Aptos"/>
                <a:sym typeface="Aptos"/>
              </a:defRPr>
            </a:lvl1pPr>
          </a:lstStyle>
          <a:p>
            <a:r>
              <a:t>Contours: MSLP</a:t>
            </a:r>
          </a:p>
        </p:txBody>
      </p:sp>
      <p:sp>
        <p:nvSpPr>
          <p:cNvPr id="423" name="TextBox 2"/>
          <p:cNvSpPr txBox="1"/>
          <p:nvPr/>
        </p:nvSpPr>
        <p:spPr>
          <a:xfrm>
            <a:off x="1187106" y="3352471"/>
            <a:ext cx="1614362" cy="469012"/>
          </a:xfrm>
          <a:prstGeom prst="rect">
            <a:avLst/>
          </a:prstGeom>
          <a:solidFill>
            <a:srgbClr val="FFFFFF"/>
          </a:solidFill>
          <a:ln w="3175">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8767" tIns="48767" rIns="48767" bIns="48767" anchor="b">
            <a:spAutoFit/>
          </a:bodyPr>
          <a:lstStyle>
            <a:lvl1pPr algn="l" defTabSz="1300480">
              <a:defRPr sz="2400">
                <a:latin typeface="Aptos"/>
                <a:ea typeface="Aptos"/>
                <a:cs typeface="Aptos"/>
                <a:sym typeface="Aptos"/>
              </a:defRPr>
            </a:lvl1pPr>
          </a:lstStyle>
          <a:p>
            <a:r>
              <a:t>ERA5</a:t>
            </a:r>
          </a:p>
        </p:txBody>
      </p:sp>
      <p:sp>
        <p:nvSpPr>
          <p:cNvPr id="424" name="TextBox 4"/>
          <p:cNvSpPr txBox="1"/>
          <p:nvPr/>
        </p:nvSpPr>
        <p:spPr>
          <a:xfrm>
            <a:off x="7172203" y="3352470"/>
            <a:ext cx="1765403" cy="469012"/>
          </a:xfrm>
          <a:prstGeom prst="rect">
            <a:avLst/>
          </a:prstGeom>
          <a:solidFill>
            <a:srgbClr val="FFFFFF"/>
          </a:solidFill>
          <a:ln w="3175">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8767" tIns="48767" rIns="48767" bIns="48767">
            <a:spAutoFit/>
          </a:bodyPr>
          <a:lstStyle>
            <a:lvl1pPr algn="l" defTabSz="1300480">
              <a:defRPr sz="2400">
                <a:solidFill>
                  <a:srgbClr val="FF0000"/>
                </a:solidFill>
                <a:latin typeface="Aptos"/>
                <a:ea typeface="Aptos"/>
                <a:cs typeface="Aptos"/>
                <a:sym typeface="Aptos"/>
              </a:defRPr>
            </a:lvl1pPr>
          </a:lstStyle>
          <a:p>
            <a:r>
              <a:t>OpenIFS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Title 1"/>
          <p:cNvSpPr txBox="1">
            <a:spLocks noGrp="1"/>
          </p:cNvSpPr>
          <p:nvPr>
            <p:ph type="title"/>
          </p:nvPr>
        </p:nvSpPr>
        <p:spPr>
          <a:xfrm>
            <a:off x="498633" y="467403"/>
            <a:ext cx="12007534" cy="844427"/>
          </a:xfrm>
          <a:prstGeom prst="rect">
            <a:avLst/>
          </a:prstGeom>
        </p:spPr>
        <p:txBody>
          <a:bodyPr/>
          <a:lstStyle/>
          <a:p>
            <a:r>
              <a:t>Jet intensification</a:t>
            </a:r>
          </a:p>
        </p:txBody>
      </p:sp>
      <p:sp>
        <p:nvSpPr>
          <p:cNvPr id="429" name="Figure:  Thomas Batelaan"/>
          <p:cNvSpPr txBox="1"/>
          <p:nvPr/>
        </p:nvSpPr>
        <p:spPr>
          <a:xfrm>
            <a:off x="9723790" y="9383812"/>
            <a:ext cx="3152226"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Thomas Batelaan</a:t>
            </a:r>
          </a:p>
        </p:txBody>
      </p:sp>
      <p:sp>
        <p:nvSpPr>
          <p:cNvPr id="430" name="Content Placeholder 2"/>
          <p:cNvSpPr txBox="1">
            <a:spLocks noGrp="1"/>
          </p:cNvSpPr>
          <p:nvPr>
            <p:ph type="body" sz="quarter" idx="1"/>
          </p:nvPr>
        </p:nvSpPr>
        <p:spPr>
          <a:xfrm>
            <a:off x="458634" y="1708682"/>
            <a:ext cx="12087532" cy="1774629"/>
          </a:xfrm>
          <a:prstGeom prst="rect">
            <a:avLst/>
          </a:prstGeom>
        </p:spPr>
        <p:txBody>
          <a:bodyPr/>
          <a:lstStyle>
            <a:lvl1pPr marL="336550" indent="-336550">
              <a:lnSpc>
                <a:spcPct val="100000"/>
              </a:lnSpc>
              <a:defRPr sz="2400"/>
            </a:lvl1pPr>
          </a:lstStyle>
          <a:p>
            <a:r>
              <a:t>Jet axis detection and strengthening of jet</a:t>
            </a:r>
          </a:p>
        </p:txBody>
      </p:sp>
      <p:pic>
        <p:nvPicPr>
          <p:cNvPr id="431" name="Picture 10" descr="Picture 10"/>
          <p:cNvPicPr>
            <a:picLocks noChangeAspect="1"/>
          </p:cNvPicPr>
          <p:nvPr/>
        </p:nvPicPr>
        <p:blipFill>
          <a:blip r:embed="rId3"/>
          <a:stretch>
            <a:fillRect/>
          </a:stretch>
        </p:blipFill>
        <p:spPr>
          <a:xfrm>
            <a:off x="2440688" y="2339762"/>
            <a:ext cx="8776617" cy="6712586"/>
          </a:xfrm>
          <a:prstGeom prst="rect">
            <a:avLst/>
          </a:prstGeom>
          <a:ln w="3175">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Title 1"/>
          <p:cNvSpPr txBox="1">
            <a:spLocks noGrp="1"/>
          </p:cNvSpPr>
          <p:nvPr>
            <p:ph type="title"/>
          </p:nvPr>
        </p:nvSpPr>
        <p:spPr>
          <a:xfrm>
            <a:off x="498633" y="467403"/>
            <a:ext cx="12007534" cy="844427"/>
          </a:xfrm>
          <a:prstGeom prst="rect">
            <a:avLst/>
          </a:prstGeom>
        </p:spPr>
        <p:txBody>
          <a:bodyPr/>
          <a:lstStyle/>
          <a:p>
            <a:r>
              <a:t>Diabatic jet intensification</a:t>
            </a:r>
          </a:p>
        </p:txBody>
      </p:sp>
      <p:sp>
        <p:nvSpPr>
          <p:cNvPr id="436" name="Figure:  Thomas Batelaan"/>
          <p:cNvSpPr txBox="1"/>
          <p:nvPr/>
        </p:nvSpPr>
        <p:spPr>
          <a:xfrm>
            <a:off x="9723790" y="9383812"/>
            <a:ext cx="3152226"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Thomas Batelaan</a:t>
            </a:r>
          </a:p>
        </p:txBody>
      </p:sp>
      <p:sp>
        <p:nvSpPr>
          <p:cNvPr id="437" name="Content Placeholder 2"/>
          <p:cNvSpPr txBox="1">
            <a:spLocks noGrp="1"/>
          </p:cNvSpPr>
          <p:nvPr>
            <p:ph type="body" sz="quarter" idx="1"/>
          </p:nvPr>
        </p:nvSpPr>
        <p:spPr>
          <a:xfrm>
            <a:off x="458634" y="1378482"/>
            <a:ext cx="12087532" cy="1774629"/>
          </a:xfrm>
          <a:prstGeom prst="rect">
            <a:avLst/>
          </a:prstGeom>
        </p:spPr>
        <p:txBody>
          <a:bodyPr/>
          <a:lstStyle/>
          <a:p>
            <a:pPr marL="336550" indent="-336550">
              <a:lnSpc>
                <a:spcPct val="100000"/>
              </a:lnSpc>
              <a:defRPr sz="2400"/>
            </a:pPr>
            <a:r>
              <a:t>Intensification, consistent with temperature gradient, mainly latent heating  </a:t>
            </a:r>
          </a:p>
          <a:p>
            <a:pPr marL="336550" indent="-336550">
              <a:lnSpc>
                <a:spcPct val="100000"/>
              </a:lnSpc>
              <a:defRPr sz="2400"/>
            </a:pPr>
            <a:r>
              <a:t>50/150 % runs consistent</a:t>
            </a:r>
          </a:p>
        </p:txBody>
      </p:sp>
      <p:pic>
        <p:nvPicPr>
          <p:cNvPr id="438" name="Content Placeholder 4" descr="Content Placeholder 4"/>
          <p:cNvPicPr>
            <a:picLocks noChangeAspect="1"/>
          </p:cNvPicPr>
          <p:nvPr/>
        </p:nvPicPr>
        <p:blipFill>
          <a:blip r:embed="rId3"/>
          <a:srcRect t="49706"/>
          <a:stretch>
            <a:fillRect/>
          </a:stretch>
        </p:blipFill>
        <p:spPr>
          <a:xfrm>
            <a:off x="751072" y="2381866"/>
            <a:ext cx="10862864" cy="6414168"/>
          </a:xfrm>
          <a:prstGeom prst="rect">
            <a:avLst/>
          </a:prstGeom>
          <a:ln w="3175">
            <a:miter lim="400000"/>
          </a:ln>
        </p:spPr>
      </p:pic>
      <p:sp>
        <p:nvSpPr>
          <p:cNvPr id="439" name="Total (diabatic) heating"/>
          <p:cNvSpPr txBox="1"/>
          <p:nvPr/>
        </p:nvSpPr>
        <p:spPr>
          <a:xfrm>
            <a:off x="1438486" y="2312237"/>
            <a:ext cx="2812628" cy="364320"/>
          </a:xfrm>
          <a:prstGeom prst="rect">
            <a:avLst/>
          </a:prstGeom>
          <a:solidFill>
            <a:srgbClr val="FFFFFF"/>
          </a:solidFill>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Total (diabatic) heating</a:t>
            </a:r>
          </a:p>
        </p:txBody>
      </p:sp>
      <p:sp>
        <p:nvSpPr>
          <p:cNvPr id="440" name="Microphysics + Convection"/>
          <p:cNvSpPr txBox="1"/>
          <p:nvPr/>
        </p:nvSpPr>
        <p:spPr>
          <a:xfrm>
            <a:off x="1511765" y="4313640"/>
            <a:ext cx="3351870" cy="364320"/>
          </a:xfrm>
          <a:prstGeom prst="rect">
            <a:avLst/>
          </a:prstGeom>
          <a:solidFill>
            <a:srgbClr val="FFFFFF"/>
          </a:solidFill>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Microphysics + Convection</a:t>
            </a:r>
          </a:p>
        </p:txBody>
      </p:sp>
      <p:sp>
        <p:nvSpPr>
          <p:cNvPr id="441" name="Dynamics (advection + compression/expansion)"/>
          <p:cNvSpPr txBox="1"/>
          <p:nvPr/>
        </p:nvSpPr>
        <p:spPr>
          <a:xfrm>
            <a:off x="1473157" y="6218640"/>
            <a:ext cx="5867486" cy="364320"/>
          </a:xfrm>
          <a:prstGeom prst="rect">
            <a:avLst/>
          </a:prstGeom>
          <a:solidFill>
            <a:srgbClr val="FFFFFF"/>
          </a:solidFill>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Dynamics (advection + compression/expansion)</a:t>
            </a:r>
          </a:p>
        </p:txBody>
      </p:sp>
      <p:sp>
        <p:nvSpPr>
          <p:cNvPr id="442" name="Warm"/>
          <p:cNvSpPr txBox="1"/>
          <p:nvPr/>
        </p:nvSpPr>
        <p:spPr>
          <a:xfrm>
            <a:off x="78461" y="3955731"/>
            <a:ext cx="771992"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defRPr>
                <a:solidFill>
                  <a:schemeClr val="accent5">
                    <a:lumOff val="-29866"/>
                  </a:schemeClr>
                </a:solidFill>
              </a:defRPr>
            </a:lvl1pPr>
          </a:lstStyle>
          <a:p>
            <a:r>
              <a:t>Warm</a:t>
            </a:r>
          </a:p>
        </p:txBody>
      </p:sp>
      <p:sp>
        <p:nvSpPr>
          <p:cNvPr id="443" name="Cool"/>
          <p:cNvSpPr txBox="1"/>
          <p:nvPr/>
        </p:nvSpPr>
        <p:spPr>
          <a:xfrm>
            <a:off x="148946" y="2731583"/>
            <a:ext cx="631022"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defRPr>
                <a:solidFill>
                  <a:schemeClr val="accent1">
                    <a:hueOff val="114395"/>
                    <a:lumOff val="-24975"/>
                  </a:schemeClr>
                </a:solidFill>
              </a:defRPr>
            </a:lvl1pPr>
          </a:lstStyle>
          <a:p>
            <a:r>
              <a:t>Cool</a:t>
            </a:r>
          </a:p>
        </p:txBody>
      </p:sp>
      <p:sp>
        <p:nvSpPr>
          <p:cNvPr id="444" name="Warm"/>
          <p:cNvSpPr txBox="1"/>
          <p:nvPr/>
        </p:nvSpPr>
        <p:spPr>
          <a:xfrm>
            <a:off x="78461" y="5942727"/>
            <a:ext cx="771992"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defRPr>
                <a:solidFill>
                  <a:schemeClr val="accent5">
                    <a:lumOff val="-29866"/>
                  </a:schemeClr>
                </a:solidFill>
              </a:defRPr>
            </a:lvl1pPr>
          </a:lstStyle>
          <a:p>
            <a:r>
              <a:t>Warm</a:t>
            </a:r>
          </a:p>
        </p:txBody>
      </p:sp>
      <p:sp>
        <p:nvSpPr>
          <p:cNvPr id="445" name="Cool"/>
          <p:cNvSpPr txBox="1"/>
          <p:nvPr/>
        </p:nvSpPr>
        <p:spPr>
          <a:xfrm>
            <a:off x="148946" y="4718579"/>
            <a:ext cx="631022"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defRPr>
                <a:solidFill>
                  <a:schemeClr val="accent1">
                    <a:hueOff val="114395"/>
                    <a:lumOff val="-24975"/>
                  </a:schemeClr>
                </a:solidFill>
              </a:defRPr>
            </a:lvl1pPr>
          </a:lstStyle>
          <a:p>
            <a:r>
              <a:t>Cool</a:t>
            </a:r>
          </a:p>
        </p:txBody>
      </p:sp>
      <p:sp>
        <p:nvSpPr>
          <p:cNvPr id="446" name="Warm"/>
          <p:cNvSpPr txBox="1"/>
          <p:nvPr/>
        </p:nvSpPr>
        <p:spPr>
          <a:xfrm>
            <a:off x="78461" y="7859815"/>
            <a:ext cx="771992"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defRPr>
                <a:solidFill>
                  <a:schemeClr val="accent5">
                    <a:lumOff val="-29866"/>
                  </a:schemeClr>
                </a:solidFill>
              </a:defRPr>
            </a:lvl1pPr>
          </a:lstStyle>
          <a:p>
            <a:r>
              <a:t>Warm</a:t>
            </a:r>
          </a:p>
        </p:txBody>
      </p:sp>
      <p:sp>
        <p:nvSpPr>
          <p:cNvPr id="447" name="Cool"/>
          <p:cNvSpPr txBox="1"/>
          <p:nvPr/>
        </p:nvSpPr>
        <p:spPr>
          <a:xfrm>
            <a:off x="148946" y="6635667"/>
            <a:ext cx="631022"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defRPr>
                <a:solidFill>
                  <a:schemeClr val="accent1">
                    <a:hueOff val="114395"/>
                    <a:lumOff val="-24975"/>
                  </a:schemeClr>
                </a:solidFill>
              </a:defRPr>
            </a:lvl1pPr>
          </a:lstStyle>
          <a:p>
            <a:r>
              <a:t>Cool</a:t>
            </a:r>
          </a:p>
        </p:txBody>
      </p:sp>
      <p:sp>
        <p:nvSpPr>
          <p:cNvPr id="2" name="TextBox 11">
            <a:extLst>
              <a:ext uri="{FF2B5EF4-FFF2-40B4-BE49-F238E27FC236}">
                <a16:creationId xmlns:a16="http://schemas.microsoft.com/office/drawing/2014/main" id="{9E5E34AE-4813-56B5-58F6-014B5090BC81}"/>
              </a:ext>
            </a:extLst>
          </p:cNvPr>
          <p:cNvSpPr txBox="1"/>
          <p:nvPr/>
        </p:nvSpPr>
        <p:spPr>
          <a:xfrm>
            <a:off x="9437622" y="1848790"/>
            <a:ext cx="3215831" cy="748795"/>
          </a:xfrm>
          <a:prstGeom prst="rect">
            <a:avLst/>
          </a:prstGeom>
          <a:solidFill>
            <a:schemeClr val="bg1"/>
          </a:solidFill>
          <a:ln>
            <a:solidFill>
              <a:schemeClr val="tx1"/>
            </a:solidFill>
          </a:ln>
        </p:spPr>
        <p:txBody>
          <a:bodyPr wrap="square" rtlCol="0">
            <a:spAutoFit/>
          </a:bodyPr>
          <a:lstStyle/>
          <a:p>
            <a:r>
              <a:rPr lang="en-NL" sz="2133" dirty="0"/>
              <a:t>850-350 hPa vertical averages </a:t>
            </a:r>
            <a:endParaRPr lang="en-NL" sz="2133" dirty="0">
              <a:solidFill>
                <a:srgbClr val="FF40FF"/>
              </a:solidFill>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4" name="Title 1"/>
          <p:cNvSpPr txBox="1">
            <a:spLocks noGrp="1"/>
          </p:cNvSpPr>
          <p:nvPr>
            <p:ph type="title"/>
          </p:nvPr>
        </p:nvSpPr>
        <p:spPr>
          <a:xfrm>
            <a:off x="498633" y="467403"/>
            <a:ext cx="12007534" cy="844427"/>
          </a:xfrm>
          <a:prstGeom prst="rect">
            <a:avLst/>
          </a:prstGeom>
        </p:spPr>
        <p:txBody>
          <a:bodyPr/>
          <a:lstStyle/>
          <a:p>
            <a:r>
              <a:t>Take home messages</a:t>
            </a:r>
          </a:p>
        </p:txBody>
      </p:sp>
      <p:sp>
        <p:nvSpPr>
          <p:cNvPr id="555" name="Content Placeholder 2"/>
          <p:cNvSpPr txBox="1">
            <a:spLocks noGrp="1"/>
          </p:cNvSpPr>
          <p:nvPr>
            <p:ph type="body" idx="1"/>
          </p:nvPr>
        </p:nvSpPr>
        <p:spPr>
          <a:xfrm>
            <a:off x="213146" y="2076248"/>
            <a:ext cx="12578508" cy="6520739"/>
          </a:xfrm>
          <a:prstGeom prst="rect">
            <a:avLst/>
          </a:prstGeom>
        </p:spPr>
        <p:txBody>
          <a:bodyPr/>
          <a:lstStyle/>
          <a:p>
            <a:pPr marL="336550" indent="-336550">
              <a:lnSpc>
                <a:spcPct val="100000"/>
              </a:lnSpc>
              <a:defRPr sz="2400"/>
            </a:pPr>
            <a:endParaRPr dirty="0"/>
          </a:p>
          <a:p>
            <a:pPr marL="336550" indent="-336550">
              <a:lnSpc>
                <a:spcPct val="100000"/>
              </a:lnSpc>
              <a:defRPr sz="2400"/>
            </a:pPr>
            <a:r>
              <a:rPr lang="nl-NL" dirty="0" err="1"/>
              <a:t>Structure</a:t>
            </a:r>
            <a:r>
              <a:rPr lang="nl-NL" dirty="0"/>
              <a:t> of (</a:t>
            </a:r>
            <a:r>
              <a:rPr lang="nl-NL" dirty="0" err="1"/>
              <a:t>spatio-temporal</a:t>
            </a:r>
            <a:r>
              <a:rPr lang="nl-NL" dirty="0"/>
              <a:t>) clusters show more latent </a:t>
            </a:r>
            <a:r>
              <a:rPr lang="nl-NL" dirty="0" err="1"/>
              <a:t>heating</a:t>
            </a:r>
            <a:r>
              <a:rPr lang="nl-NL" dirty="0"/>
              <a:t>, </a:t>
            </a:r>
            <a:r>
              <a:rPr lang="nl-NL" dirty="0" err="1"/>
              <a:t>stronger</a:t>
            </a:r>
            <a:r>
              <a:rPr lang="nl-NL" dirty="0"/>
              <a:t> </a:t>
            </a:r>
            <a:r>
              <a:rPr lang="nl-NL" dirty="0" err="1"/>
              <a:t>moisture</a:t>
            </a:r>
            <a:r>
              <a:rPr lang="nl-NL" dirty="0"/>
              <a:t> transport, </a:t>
            </a:r>
            <a:r>
              <a:rPr lang="nl-NL" dirty="0" err="1"/>
              <a:t>and</a:t>
            </a:r>
            <a:r>
              <a:rPr lang="nl-NL" dirty="0"/>
              <a:t> </a:t>
            </a:r>
          </a:p>
          <a:p>
            <a:pPr marL="336550" indent="-336550">
              <a:lnSpc>
                <a:spcPct val="100000"/>
              </a:lnSpc>
              <a:defRPr sz="2400"/>
            </a:pPr>
            <a:r>
              <a:rPr lang="nl-NL" dirty="0"/>
              <a:t>Latent </a:t>
            </a:r>
            <a:r>
              <a:rPr lang="nl-NL" dirty="0" err="1"/>
              <a:t>heating</a:t>
            </a:r>
            <a:r>
              <a:rPr lang="nl-NL" dirty="0"/>
              <a:t> important in </a:t>
            </a:r>
            <a:r>
              <a:rPr lang="nl-NL" dirty="0" err="1"/>
              <a:t>strengthening</a:t>
            </a:r>
            <a:r>
              <a:rPr lang="nl-NL" dirty="0"/>
              <a:t> jet streak</a:t>
            </a:r>
          </a:p>
          <a:p>
            <a:pPr marL="336550" indent="-336550">
              <a:lnSpc>
                <a:spcPct val="100000"/>
              </a:lnSpc>
              <a:defRPr sz="2400"/>
            </a:pPr>
            <a:r>
              <a:rPr lang="nl-NL" dirty="0" err="1"/>
              <a:t>Further</a:t>
            </a:r>
            <a:r>
              <a:rPr lang="nl-NL" dirty="0"/>
              <a:t> studies </a:t>
            </a:r>
            <a:r>
              <a:rPr lang="nl-NL" dirty="0" err="1"/>
              <a:t>necessary</a:t>
            </a:r>
            <a:r>
              <a:rPr lang="nl-NL" dirty="0"/>
              <a:t> </a:t>
            </a:r>
            <a:r>
              <a:rPr lang="nl-NL" dirty="0" err="1"/>
              <a:t>to</a:t>
            </a:r>
            <a:r>
              <a:rPr lang="nl-NL" dirty="0"/>
              <a:t> </a:t>
            </a:r>
            <a:r>
              <a:rPr lang="nl-NL" dirty="0" err="1"/>
              <a:t>further</a:t>
            </a:r>
            <a:r>
              <a:rPr lang="nl-NL" dirty="0"/>
              <a:t> </a:t>
            </a:r>
            <a:r>
              <a:rPr lang="nl-NL" dirty="0" err="1"/>
              <a:t>quantify</a:t>
            </a:r>
            <a:r>
              <a:rPr lang="nl-NL" dirty="0"/>
              <a:t> </a:t>
            </a:r>
            <a:r>
              <a:rPr lang="nl-NL" dirty="0" err="1"/>
              <a:t>the</a:t>
            </a:r>
            <a:r>
              <a:rPr lang="nl-NL" dirty="0"/>
              <a:t> effect of </a:t>
            </a:r>
            <a:r>
              <a:rPr lang="nl-NL" dirty="0" err="1"/>
              <a:t>adiabatic</a:t>
            </a:r>
            <a:r>
              <a:rPr lang="nl-NL" dirty="0"/>
              <a:t> </a:t>
            </a:r>
            <a:r>
              <a:rPr lang="nl-NL" dirty="0" err="1"/>
              <a:t>and</a:t>
            </a:r>
            <a:r>
              <a:rPr lang="nl-NL" dirty="0"/>
              <a:t> </a:t>
            </a:r>
            <a:r>
              <a:rPr lang="nl-NL" dirty="0" err="1"/>
              <a:t>diabatic</a:t>
            </a:r>
            <a:r>
              <a:rPr lang="nl-NL" dirty="0"/>
              <a:t> </a:t>
            </a:r>
            <a:r>
              <a:rPr lang="nl-NL"/>
              <a:t>effects</a:t>
            </a: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 name="Extra slides"/>
          <p:cNvSpPr txBox="1">
            <a:spLocks noGrp="1"/>
          </p:cNvSpPr>
          <p:nvPr>
            <p:ph type="title"/>
          </p:nvPr>
        </p:nvSpPr>
        <p:spPr>
          <a:xfrm>
            <a:off x="900853" y="3930996"/>
            <a:ext cx="11203094" cy="1219201"/>
          </a:xfrm>
          <a:prstGeom prst="rect">
            <a:avLst/>
          </a:prstGeom>
        </p:spPr>
        <p:txBody>
          <a:bodyPr>
            <a:normAutofit fontScale="90000"/>
          </a:bodyPr>
          <a:lstStyle>
            <a:lvl1pPr defTabSz="581151">
              <a:defRPr sz="7722"/>
            </a:lvl1pPr>
          </a:lstStyle>
          <a:p>
            <a:r>
              <a:t>Extra slides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C7FF-3808-32DC-69BF-7244CC39F177}"/>
            </a:ext>
          </a:extLst>
        </p:cNvPr>
        <p:cNvGrpSpPr/>
        <p:nvPr/>
      </p:nvGrpSpPr>
      <p:grpSpPr>
        <a:xfrm>
          <a:off x="0" y="0"/>
          <a:ext cx="0" cy="0"/>
          <a:chOff x="0" y="0"/>
          <a:chExt cx="0" cy="0"/>
        </a:xfrm>
      </p:grpSpPr>
      <p:sp>
        <p:nvSpPr>
          <p:cNvPr id="435" name="Title 1">
            <a:extLst>
              <a:ext uri="{FF2B5EF4-FFF2-40B4-BE49-F238E27FC236}">
                <a16:creationId xmlns:a16="http://schemas.microsoft.com/office/drawing/2014/main" id="{7AC1EC76-0C3A-8FE0-C0EB-1847E9522BAF}"/>
              </a:ext>
            </a:extLst>
          </p:cNvPr>
          <p:cNvSpPr txBox="1">
            <a:spLocks noGrp="1"/>
          </p:cNvSpPr>
          <p:nvPr>
            <p:ph type="title"/>
          </p:nvPr>
        </p:nvSpPr>
        <p:spPr>
          <a:xfrm>
            <a:off x="498633" y="467403"/>
            <a:ext cx="12007534" cy="844427"/>
          </a:xfrm>
          <a:prstGeom prst="rect">
            <a:avLst/>
          </a:prstGeom>
        </p:spPr>
        <p:txBody>
          <a:bodyPr/>
          <a:lstStyle/>
          <a:p>
            <a:r>
              <a:t>Diabatic jet intensification</a:t>
            </a:r>
          </a:p>
        </p:txBody>
      </p:sp>
      <p:sp>
        <p:nvSpPr>
          <p:cNvPr id="436" name="Figure:  Thomas Batelaan">
            <a:extLst>
              <a:ext uri="{FF2B5EF4-FFF2-40B4-BE49-F238E27FC236}">
                <a16:creationId xmlns:a16="http://schemas.microsoft.com/office/drawing/2014/main" id="{F988D712-793E-2F8C-F6ED-06443DE4804D}"/>
              </a:ext>
            </a:extLst>
          </p:cNvPr>
          <p:cNvSpPr txBox="1"/>
          <p:nvPr/>
        </p:nvSpPr>
        <p:spPr>
          <a:xfrm>
            <a:off x="9723790" y="9383812"/>
            <a:ext cx="3152226" cy="3643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r>
              <a:t>Figure:  Thomas Batelaan</a:t>
            </a:r>
          </a:p>
        </p:txBody>
      </p:sp>
      <p:sp>
        <p:nvSpPr>
          <p:cNvPr id="437" name="Content Placeholder 2">
            <a:extLst>
              <a:ext uri="{FF2B5EF4-FFF2-40B4-BE49-F238E27FC236}">
                <a16:creationId xmlns:a16="http://schemas.microsoft.com/office/drawing/2014/main" id="{C896ABF7-2DB8-0015-A75F-D314D6B2B13A}"/>
              </a:ext>
            </a:extLst>
          </p:cNvPr>
          <p:cNvSpPr txBox="1">
            <a:spLocks noGrp="1"/>
          </p:cNvSpPr>
          <p:nvPr>
            <p:ph type="body" sz="quarter" idx="1"/>
          </p:nvPr>
        </p:nvSpPr>
        <p:spPr>
          <a:xfrm>
            <a:off x="458634" y="1378482"/>
            <a:ext cx="12087532" cy="1774629"/>
          </a:xfrm>
          <a:prstGeom prst="rect">
            <a:avLst/>
          </a:prstGeom>
        </p:spPr>
        <p:txBody>
          <a:bodyPr/>
          <a:lstStyle/>
          <a:p>
            <a:pPr marL="336550" indent="-336550">
              <a:lnSpc>
                <a:spcPct val="100000"/>
              </a:lnSpc>
              <a:defRPr sz="2400"/>
            </a:pPr>
            <a:r>
              <a:rPr dirty="0"/>
              <a:t>50/150 % runs consistent</a:t>
            </a:r>
          </a:p>
        </p:txBody>
      </p:sp>
      <p:sp>
        <p:nvSpPr>
          <p:cNvPr id="439" name="Total (diabatic) heating">
            <a:extLst>
              <a:ext uri="{FF2B5EF4-FFF2-40B4-BE49-F238E27FC236}">
                <a16:creationId xmlns:a16="http://schemas.microsoft.com/office/drawing/2014/main" id="{1019488E-E000-EC61-BA2D-C2E52D7DA4A8}"/>
              </a:ext>
            </a:extLst>
          </p:cNvPr>
          <p:cNvSpPr txBox="1"/>
          <p:nvPr/>
        </p:nvSpPr>
        <p:spPr>
          <a:xfrm>
            <a:off x="1438486" y="2312237"/>
            <a:ext cx="2812628" cy="364320"/>
          </a:xfrm>
          <a:prstGeom prst="rect">
            <a:avLst/>
          </a:prstGeom>
          <a:solidFill>
            <a:srgbClr val="FFFFFF"/>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r>
              <a:t>Total (diabatic) heating</a:t>
            </a:r>
          </a:p>
        </p:txBody>
      </p:sp>
      <p:sp>
        <p:nvSpPr>
          <p:cNvPr id="442" name="Warm">
            <a:extLst>
              <a:ext uri="{FF2B5EF4-FFF2-40B4-BE49-F238E27FC236}">
                <a16:creationId xmlns:a16="http://schemas.microsoft.com/office/drawing/2014/main" id="{FCB6FA05-542E-6EFC-D27C-5061CBAF087A}"/>
              </a:ext>
            </a:extLst>
          </p:cNvPr>
          <p:cNvSpPr txBox="1"/>
          <p:nvPr/>
        </p:nvSpPr>
        <p:spPr>
          <a:xfrm>
            <a:off x="140137" y="4814326"/>
            <a:ext cx="771992" cy="3643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a:solidFill>
                  <a:schemeClr val="accent5">
                    <a:lumOff val="-29866"/>
                  </a:schemeClr>
                </a:solidFill>
              </a:defRPr>
            </a:lvl1pPr>
          </a:lstStyle>
          <a:p>
            <a:r>
              <a:rPr dirty="0"/>
              <a:t>Warm</a:t>
            </a:r>
          </a:p>
        </p:txBody>
      </p:sp>
      <p:sp>
        <p:nvSpPr>
          <p:cNvPr id="443" name="Cool">
            <a:extLst>
              <a:ext uri="{FF2B5EF4-FFF2-40B4-BE49-F238E27FC236}">
                <a16:creationId xmlns:a16="http://schemas.microsoft.com/office/drawing/2014/main" id="{5356F5BB-93A9-C506-7CEE-C5DF7D1926C9}"/>
              </a:ext>
            </a:extLst>
          </p:cNvPr>
          <p:cNvSpPr txBox="1"/>
          <p:nvPr/>
        </p:nvSpPr>
        <p:spPr>
          <a:xfrm>
            <a:off x="148946" y="2731583"/>
            <a:ext cx="631022" cy="3643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a:solidFill>
                  <a:schemeClr val="accent1">
                    <a:hueOff val="114395"/>
                    <a:lumOff val="-24975"/>
                  </a:schemeClr>
                </a:solidFill>
              </a:defRPr>
            </a:lvl1pPr>
          </a:lstStyle>
          <a:p>
            <a:r>
              <a:t>Cool</a:t>
            </a:r>
          </a:p>
        </p:txBody>
      </p:sp>
      <p:sp>
        <p:nvSpPr>
          <p:cNvPr id="446" name="Warm">
            <a:extLst>
              <a:ext uri="{FF2B5EF4-FFF2-40B4-BE49-F238E27FC236}">
                <a16:creationId xmlns:a16="http://schemas.microsoft.com/office/drawing/2014/main" id="{18CE35D2-65AB-A022-1818-9EC7CAB16615}"/>
              </a:ext>
            </a:extLst>
          </p:cNvPr>
          <p:cNvSpPr txBox="1"/>
          <p:nvPr/>
        </p:nvSpPr>
        <p:spPr>
          <a:xfrm>
            <a:off x="78461" y="7568502"/>
            <a:ext cx="771992" cy="3643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a:solidFill>
                  <a:schemeClr val="accent5">
                    <a:lumOff val="-29866"/>
                  </a:schemeClr>
                </a:solidFill>
              </a:defRPr>
            </a:lvl1pPr>
          </a:lstStyle>
          <a:p>
            <a:r>
              <a:rPr dirty="0"/>
              <a:t>Warm</a:t>
            </a:r>
          </a:p>
        </p:txBody>
      </p:sp>
      <p:sp>
        <p:nvSpPr>
          <p:cNvPr id="447" name="Cool">
            <a:extLst>
              <a:ext uri="{FF2B5EF4-FFF2-40B4-BE49-F238E27FC236}">
                <a16:creationId xmlns:a16="http://schemas.microsoft.com/office/drawing/2014/main" id="{C1012B69-37DD-975A-809B-71093A67F432}"/>
              </a:ext>
            </a:extLst>
          </p:cNvPr>
          <p:cNvSpPr txBox="1"/>
          <p:nvPr/>
        </p:nvSpPr>
        <p:spPr>
          <a:xfrm>
            <a:off x="140137" y="5546571"/>
            <a:ext cx="631022" cy="3643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a:solidFill>
                  <a:schemeClr val="accent1">
                    <a:hueOff val="114395"/>
                    <a:lumOff val="-24975"/>
                  </a:schemeClr>
                </a:solidFill>
              </a:defRPr>
            </a:lvl1pPr>
          </a:lstStyle>
          <a:p>
            <a:r>
              <a:rPr dirty="0"/>
              <a:t>Cool</a:t>
            </a:r>
          </a:p>
        </p:txBody>
      </p:sp>
      <p:pic>
        <p:nvPicPr>
          <p:cNvPr id="3" name="Content Placeholder 17" descr="A screenshot of a graph&#10;&#10;AI-generated content may be incorrect.">
            <a:extLst>
              <a:ext uri="{FF2B5EF4-FFF2-40B4-BE49-F238E27FC236}">
                <a16:creationId xmlns:a16="http://schemas.microsoft.com/office/drawing/2014/main" id="{EAC68B7E-549F-CCCE-3FCC-54D407EB263B}"/>
              </a:ext>
            </a:extLst>
          </p:cNvPr>
          <p:cNvPicPr>
            <a:picLocks noChangeAspect="1"/>
          </p:cNvPicPr>
          <p:nvPr/>
        </p:nvPicPr>
        <p:blipFill>
          <a:blip r:embed="rId3"/>
          <a:stretch>
            <a:fillRect/>
          </a:stretch>
        </p:blipFill>
        <p:spPr>
          <a:xfrm>
            <a:off x="1163478" y="2913743"/>
            <a:ext cx="10677843" cy="533433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
        <p:nvSpPr>
          <p:cNvPr id="4" name="TextBox 8">
            <a:extLst>
              <a:ext uri="{FF2B5EF4-FFF2-40B4-BE49-F238E27FC236}">
                <a16:creationId xmlns:a16="http://schemas.microsoft.com/office/drawing/2014/main" id="{E7E4BC91-0104-32A4-0012-2EA67AC576B9}"/>
              </a:ext>
            </a:extLst>
          </p:cNvPr>
          <p:cNvSpPr txBox="1"/>
          <p:nvPr/>
        </p:nvSpPr>
        <p:spPr>
          <a:xfrm>
            <a:off x="82800" y="3757417"/>
            <a:ext cx="1103179" cy="748795"/>
          </a:xfrm>
          <a:prstGeom prst="rect">
            <a:avLst/>
          </a:prstGeom>
          <a:solidFill>
            <a:schemeClr val="bg1"/>
          </a:solidFill>
          <a:ln>
            <a:solidFill>
              <a:schemeClr val="tx1"/>
            </a:solidFill>
          </a:ln>
        </p:spPr>
        <p:txBody>
          <a:bodyPr wrap="square" rtlCol="0">
            <a:spAutoFit/>
          </a:bodyPr>
          <a:lstStyle/>
          <a:p>
            <a:r>
              <a:rPr lang="en-NL" sz="2133" dirty="0"/>
              <a:t>50% Lv</a:t>
            </a:r>
            <a:endParaRPr lang="en-NL" sz="2133" dirty="0">
              <a:solidFill>
                <a:srgbClr val="FF40FF"/>
              </a:solidFill>
            </a:endParaRPr>
          </a:p>
        </p:txBody>
      </p:sp>
      <p:sp>
        <p:nvSpPr>
          <p:cNvPr id="5" name="TextBox 9">
            <a:extLst>
              <a:ext uri="{FF2B5EF4-FFF2-40B4-BE49-F238E27FC236}">
                <a16:creationId xmlns:a16="http://schemas.microsoft.com/office/drawing/2014/main" id="{AFCFB9D2-1A68-BD7F-F001-76A01B3E7F6D}"/>
              </a:ext>
            </a:extLst>
          </p:cNvPr>
          <p:cNvSpPr txBox="1"/>
          <p:nvPr/>
        </p:nvSpPr>
        <p:spPr>
          <a:xfrm>
            <a:off x="60299" y="6426474"/>
            <a:ext cx="1103179" cy="748795"/>
          </a:xfrm>
          <a:prstGeom prst="rect">
            <a:avLst/>
          </a:prstGeom>
          <a:solidFill>
            <a:schemeClr val="bg1"/>
          </a:solidFill>
          <a:ln>
            <a:solidFill>
              <a:schemeClr val="tx1"/>
            </a:solidFill>
          </a:ln>
        </p:spPr>
        <p:txBody>
          <a:bodyPr wrap="square" rtlCol="0">
            <a:spAutoFit/>
          </a:bodyPr>
          <a:lstStyle/>
          <a:p>
            <a:r>
              <a:rPr lang="en-NL" sz="2133" dirty="0"/>
              <a:t>150% Lv</a:t>
            </a:r>
            <a:endParaRPr lang="en-NL" sz="2133" dirty="0">
              <a:solidFill>
                <a:srgbClr val="FF40FF"/>
              </a:solidFill>
            </a:endParaRPr>
          </a:p>
        </p:txBody>
      </p:sp>
      <p:sp>
        <p:nvSpPr>
          <p:cNvPr id="6" name="TextBox 11">
            <a:extLst>
              <a:ext uri="{FF2B5EF4-FFF2-40B4-BE49-F238E27FC236}">
                <a16:creationId xmlns:a16="http://schemas.microsoft.com/office/drawing/2014/main" id="{7842A8C3-012A-3B66-998F-F0020FA7464E}"/>
              </a:ext>
            </a:extLst>
          </p:cNvPr>
          <p:cNvSpPr txBox="1"/>
          <p:nvPr/>
        </p:nvSpPr>
        <p:spPr>
          <a:xfrm>
            <a:off x="9437622" y="1610665"/>
            <a:ext cx="3215831" cy="748795"/>
          </a:xfrm>
          <a:prstGeom prst="rect">
            <a:avLst/>
          </a:prstGeom>
          <a:solidFill>
            <a:schemeClr val="bg1"/>
          </a:solidFill>
          <a:ln>
            <a:solidFill>
              <a:schemeClr val="tx1"/>
            </a:solidFill>
          </a:ln>
        </p:spPr>
        <p:txBody>
          <a:bodyPr wrap="square" rtlCol="0">
            <a:spAutoFit/>
          </a:bodyPr>
          <a:lstStyle/>
          <a:p>
            <a:r>
              <a:rPr lang="en-NL" sz="2133" dirty="0"/>
              <a:t>850-350 hPa vertical averages </a:t>
            </a:r>
            <a:endParaRPr lang="en-NL" sz="2133" dirty="0">
              <a:solidFill>
                <a:srgbClr val="FF40FF"/>
              </a:solidFill>
            </a:endParaRPr>
          </a:p>
        </p:txBody>
      </p:sp>
    </p:spTree>
    <p:extLst>
      <p:ext uri="{BB962C8B-B14F-4D97-AF65-F5344CB8AC3E}">
        <p14:creationId xmlns:p14="http://schemas.microsoft.com/office/powerpoint/2010/main" val="208236418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F4F91-A79F-76DA-591D-AE15BCFCA0DE}"/>
            </a:ext>
          </a:extLst>
        </p:cNvPr>
        <p:cNvGrpSpPr/>
        <p:nvPr/>
      </p:nvGrpSpPr>
      <p:grpSpPr>
        <a:xfrm>
          <a:off x="0" y="0"/>
          <a:ext cx="0" cy="0"/>
          <a:chOff x="0" y="0"/>
          <a:chExt cx="0" cy="0"/>
        </a:xfrm>
      </p:grpSpPr>
      <p:sp>
        <p:nvSpPr>
          <p:cNvPr id="435" name="Title 1">
            <a:extLst>
              <a:ext uri="{FF2B5EF4-FFF2-40B4-BE49-F238E27FC236}">
                <a16:creationId xmlns:a16="http://schemas.microsoft.com/office/drawing/2014/main" id="{1C73C41B-7B0A-0983-DC1E-24EF4C07D915}"/>
              </a:ext>
            </a:extLst>
          </p:cNvPr>
          <p:cNvSpPr txBox="1">
            <a:spLocks noGrp="1"/>
          </p:cNvSpPr>
          <p:nvPr>
            <p:ph type="title"/>
          </p:nvPr>
        </p:nvSpPr>
        <p:spPr>
          <a:xfrm>
            <a:off x="498633" y="467403"/>
            <a:ext cx="12007534" cy="844427"/>
          </a:xfrm>
          <a:prstGeom prst="rect">
            <a:avLst/>
          </a:prstGeom>
        </p:spPr>
        <p:txBody>
          <a:bodyPr>
            <a:normAutofit fontScale="90000"/>
          </a:bodyPr>
          <a:lstStyle/>
          <a:p>
            <a:r>
              <a:rPr lang="nl-NL" dirty="0" err="1"/>
              <a:t>Sensitivity</a:t>
            </a:r>
            <a:r>
              <a:rPr lang="nl-NL" dirty="0"/>
              <a:t> tests </a:t>
            </a:r>
            <a:r>
              <a:rPr lang="nl-NL" dirty="0" err="1"/>
              <a:t>changing</a:t>
            </a:r>
            <a:r>
              <a:rPr lang="nl-NL" dirty="0"/>
              <a:t> latent heat of </a:t>
            </a:r>
            <a:r>
              <a:rPr lang="nl-NL" dirty="0" err="1"/>
              <a:t>vaporization</a:t>
            </a:r>
            <a:endParaRPr dirty="0"/>
          </a:p>
        </p:txBody>
      </p:sp>
      <p:sp>
        <p:nvSpPr>
          <p:cNvPr id="436" name="Figure:  Thomas Batelaan">
            <a:extLst>
              <a:ext uri="{FF2B5EF4-FFF2-40B4-BE49-F238E27FC236}">
                <a16:creationId xmlns:a16="http://schemas.microsoft.com/office/drawing/2014/main" id="{79655AC4-1206-22ED-8757-A6668EFAAB33}"/>
              </a:ext>
            </a:extLst>
          </p:cNvPr>
          <p:cNvSpPr txBox="1"/>
          <p:nvPr/>
        </p:nvSpPr>
        <p:spPr>
          <a:xfrm>
            <a:off x="9723790" y="9383812"/>
            <a:ext cx="3152226" cy="3643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t>Figure:  Thomas Batelaan</a:t>
            </a:r>
          </a:p>
        </p:txBody>
      </p:sp>
      <p:sp>
        <p:nvSpPr>
          <p:cNvPr id="437" name="Content Placeholder 2">
            <a:extLst>
              <a:ext uri="{FF2B5EF4-FFF2-40B4-BE49-F238E27FC236}">
                <a16:creationId xmlns:a16="http://schemas.microsoft.com/office/drawing/2014/main" id="{A73DD5E9-2634-8EB4-390B-D22174238981}"/>
              </a:ext>
            </a:extLst>
          </p:cNvPr>
          <p:cNvSpPr txBox="1">
            <a:spLocks noGrp="1"/>
          </p:cNvSpPr>
          <p:nvPr>
            <p:ph type="body" sz="quarter" idx="1"/>
          </p:nvPr>
        </p:nvSpPr>
        <p:spPr>
          <a:xfrm>
            <a:off x="458634" y="1835682"/>
            <a:ext cx="12087532" cy="1774629"/>
          </a:xfrm>
          <a:prstGeom prst="rect">
            <a:avLst/>
          </a:prstGeom>
        </p:spPr>
        <p:txBody>
          <a:bodyPr/>
          <a:lstStyle/>
          <a:p>
            <a:pPr marL="336550" indent="-336550">
              <a:lnSpc>
                <a:spcPct val="100000"/>
              </a:lnSpc>
              <a:defRPr sz="2400"/>
            </a:pPr>
            <a:r>
              <a:rPr dirty="0"/>
              <a:t>50/150 % runs consistent</a:t>
            </a:r>
          </a:p>
        </p:txBody>
      </p:sp>
      <p:sp>
        <p:nvSpPr>
          <p:cNvPr id="439" name="Total (diabatic) heating">
            <a:extLst>
              <a:ext uri="{FF2B5EF4-FFF2-40B4-BE49-F238E27FC236}">
                <a16:creationId xmlns:a16="http://schemas.microsoft.com/office/drawing/2014/main" id="{8290E5AB-B70F-E4EF-7B88-725398A15884}"/>
              </a:ext>
            </a:extLst>
          </p:cNvPr>
          <p:cNvSpPr txBox="1"/>
          <p:nvPr/>
        </p:nvSpPr>
        <p:spPr>
          <a:xfrm>
            <a:off x="1586340" y="2195335"/>
            <a:ext cx="2516928" cy="362492"/>
          </a:xfrm>
          <a:prstGeom prst="rect">
            <a:avLst/>
          </a:prstGeom>
          <a:solidFill>
            <a:srgbClr val="FFFFFF"/>
          </a:solidFill>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p>
            <a:r>
              <a:rPr lang="nl-NL" dirty="0"/>
              <a:t>Jet (streak) </a:t>
            </a:r>
            <a:r>
              <a:rPr lang="nl-NL" dirty="0" err="1"/>
              <a:t>strength</a:t>
            </a:r>
            <a:endParaRPr dirty="0"/>
          </a:p>
        </p:txBody>
      </p:sp>
      <p:sp>
        <p:nvSpPr>
          <p:cNvPr id="442" name="Warm">
            <a:extLst>
              <a:ext uri="{FF2B5EF4-FFF2-40B4-BE49-F238E27FC236}">
                <a16:creationId xmlns:a16="http://schemas.microsoft.com/office/drawing/2014/main" id="{ED1D6EC8-158B-7D30-457D-F677F8C851D0}"/>
              </a:ext>
            </a:extLst>
          </p:cNvPr>
          <p:cNvSpPr txBox="1"/>
          <p:nvPr/>
        </p:nvSpPr>
        <p:spPr>
          <a:xfrm>
            <a:off x="498743" y="4815240"/>
            <a:ext cx="54780" cy="36249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a:defRPr>
                <a:solidFill>
                  <a:schemeClr val="accent5">
                    <a:lumOff val="-29866"/>
                  </a:schemeClr>
                </a:solidFill>
              </a:defRPr>
            </a:lvl1pPr>
          </a:lstStyle>
          <a:p>
            <a:endParaRPr dirty="0"/>
          </a:p>
        </p:txBody>
      </p:sp>
      <p:sp>
        <p:nvSpPr>
          <p:cNvPr id="4" name="TextBox 8">
            <a:extLst>
              <a:ext uri="{FF2B5EF4-FFF2-40B4-BE49-F238E27FC236}">
                <a16:creationId xmlns:a16="http://schemas.microsoft.com/office/drawing/2014/main" id="{6623F0F4-2D5A-D41F-4AF1-11BA0BB6E444}"/>
              </a:ext>
            </a:extLst>
          </p:cNvPr>
          <p:cNvSpPr txBox="1"/>
          <p:nvPr/>
        </p:nvSpPr>
        <p:spPr>
          <a:xfrm>
            <a:off x="82800" y="3757417"/>
            <a:ext cx="1103179" cy="748795"/>
          </a:xfrm>
          <a:prstGeom prst="rect">
            <a:avLst/>
          </a:prstGeom>
          <a:solidFill>
            <a:schemeClr val="bg1"/>
          </a:solidFill>
          <a:ln>
            <a:solidFill>
              <a:schemeClr val="tx1"/>
            </a:solidFill>
          </a:ln>
        </p:spPr>
        <p:txBody>
          <a:bodyPr wrap="square" rtlCol="0">
            <a:spAutoFit/>
          </a:bodyPr>
          <a:lstStyle/>
          <a:p>
            <a:r>
              <a:rPr lang="en-NL" sz="2133" dirty="0"/>
              <a:t>50% Lv</a:t>
            </a:r>
            <a:endParaRPr lang="en-NL" sz="2133" dirty="0">
              <a:solidFill>
                <a:srgbClr val="FF40FF"/>
              </a:solidFill>
            </a:endParaRPr>
          </a:p>
        </p:txBody>
      </p:sp>
      <p:sp>
        <p:nvSpPr>
          <p:cNvPr id="5" name="TextBox 9">
            <a:extLst>
              <a:ext uri="{FF2B5EF4-FFF2-40B4-BE49-F238E27FC236}">
                <a16:creationId xmlns:a16="http://schemas.microsoft.com/office/drawing/2014/main" id="{FE5F2058-1054-1CA1-A66A-8F448504484C}"/>
              </a:ext>
            </a:extLst>
          </p:cNvPr>
          <p:cNvSpPr txBox="1"/>
          <p:nvPr/>
        </p:nvSpPr>
        <p:spPr>
          <a:xfrm>
            <a:off x="60299" y="6426474"/>
            <a:ext cx="1103179" cy="748795"/>
          </a:xfrm>
          <a:prstGeom prst="rect">
            <a:avLst/>
          </a:prstGeom>
          <a:solidFill>
            <a:schemeClr val="bg1"/>
          </a:solidFill>
          <a:ln>
            <a:solidFill>
              <a:schemeClr val="tx1"/>
            </a:solidFill>
          </a:ln>
        </p:spPr>
        <p:txBody>
          <a:bodyPr wrap="square" rtlCol="0">
            <a:spAutoFit/>
          </a:bodyPr>
          <a:lstStyle/>
          <a:p>
            <a:r>
              <a:rPr lang="en-NL" sz="2133" dirty="0"/>
              <a:t>150% Lv</a:t>
            </a:r>
            <a:endParaRPr lang="en-NL" sz="2133" dirty="0">
              <a:solidFill>
                <a:srgbClr val="FF40FF"/>
              </a:solidFill>
            </a:endParaRPr>
          </a:p>
        </p:txBody>
      </p:sp>
      <p:pic>
        <p:nvPicPr>
          <p:cNvPr id="2" name="Content Placeholder 16" descr="A screenshot of a graph showing heat waves&#10;&#10;AI-generated content may be incorrect.">
            <a:extLst>
              <a:ext uri="{FF2B5EF4-FFF2-40B4-BE49-F238E27FC236}">
                <a16:creationId xmlns:a16="http://schemas.microsoft.com/office/drawing/2014/main" id="{BD3C3504-1508-3F57-A569-C96FAE9DFAE6}"/>
              </a:ext>
            </a:extLst>
          </p:cNvPr>
          <p:cNvPicPr>
            <a:picLocks noChangeAspect="1"/>
          </p:cNvPicPr>
          <p:nvPr/>
        </p:nvPicPr>
        <p:blipFill>
          <a:blip r:embed="rId3"/>
          <a:stretch>
            <a:fillRect/>
          </a:stretch>
        </p:blipFill>
        <p:spPr>
          <a:xfrm>
            <a:off x="1438486" y="2558741"/>
            <a:ext cx="10579833" cy="59540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Tree>
    <p:extLst>
      <p:ext uri="{BB962C8B-B14F-4D97-AF65-F5344CB8AC3E}">
        <p14:creationId xmlns:p14="http://schemas.microsoft.com/office/powerpoint/2010/main" val="178710715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C8A09-D7DB-C5E7-8E1D-25A2647C3712}"/>
            </a:ext>
          </a:extLst>
        </p:cNvPr>
        <p:cNvGrpSpPr/>
        <p:nvPr/>
      </p:nvGrpSpPr>
      <p:grpSpPr>
        <a:xfrm>
          <a:off x="0" y="0"/>
          <a:ext cx="0" cy="0"/>
          <a:chOff x="0" y="0"/>
          <a:chExt cx="0" cy="0"/>
        </a:xfrm>
      </p:grpSpPr>
      <p:sp>
        <p:nvSpPr>
          <p:cNvPr id="435" name="Title 1">
            <a:extLst>
              <a:ext uri="{FF2B5EF4-FFF2-40B4-BE49-F238E27FC236}">
                <a16:creationId xmlns:a16="http://schemas.microsoft.com/office/drawing/2014/main" id="{81E03157-0023-C012-2FFE-B4E625634D45}"/>
              </a:ext>
            </a:extLst>
          </p:cNvPr>
          <p:cNvSpPr txBox="1">
            <a:spLocks noGrp="1"/>
          </p:cNvSpPr>
          <p:nvPr>
            <p:ph type="title"/>
          </p:nvPr>
        </p:nvSpPr>
        <p:spPr>
          <a:xfrm>
            <a:off x="498633" y="467403"/>
            <a:ext cx="12007534" cy="844427"/>
          </a:xfrm>
          <a:prstGeom prst="rect">
            <a:avLst/>
          </a:prstGeom>
        </p:spPr>
        <p:txBody>
          <a:bodyPr>
            <a:normAutofit/>
          </a:bodyPr>
          <a:lstStyle/>
          <a:p>
            <a:r>
              <a:rPr lang="nl-NL" dirty="0" err="1"/>
              <a:t>Eady</a:t>
            </a:r>
            <a:r>
              <a:rPr lang="nl-NL" dirty="0"/>
              <a:t> </a:t>
            </a:r>
            <a:r>
              <a:rPr lang="nl-NL" dirty="0" err="1"/>
              <a:t>growth</a:t>
            </a:r>
            <a:r>
              <a:rPr lang="nl-NL" dirty="0"/>
              <a:t> </a:t>
            </a:r>
            <a:r>
              <a:rPr lang="nl-NL" dirty="0" err="1"/>
              <a:t>rate</a:t>
            </a:r>
            <a:r>
              <a:rPr lang="nl-NL" dirty="0"/>
              <a:t> response</a:t>
            </a:r>
            <a:endParaRPr dirty="0"/>
          </a:p>
        </p:txBody>
      </p:sp>
      <p:sp>
        <p:nvSpPr>
          <p:cNvPr id="436" name="Figure:  Thomas Batelaan">
            <a:extLst>
              <a:ext uri="{FF2B5EF4-FFF2-40B4-BE49-F238E27FC236}">
                <a16:creationId xmlns:a16="http://schemas.microsoft.com/office/drawing/2014/main" id="{2BBE277C-3F77-71DA-0821-FC775A0DB580}"/>
              </a:ext>
            </a:extLst>
          </p:cNvPr>
          <p:cNvSpPr txBox="1"/>
          <p:nvPr/>
        </p:nvSpPr>
        <p:spPr>
          <a:xfrm>
            <a:off x="9723790" y="9383812"/>
            <a:ext cx="3152226" cy="3643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r>
              <a:t>Figure:  Thomas Batelaan</a:t>
            </a:r>
          </a:p>
        </p:txBody>
      </p:sp>
      <p:sp>
        <p:nvSpPr>
          <p:cNvPr id="437" name="Content Placeholder 2">
            <a:extLst>
              <a:ext uri="{FF2B5EF4-FFF2-40B4-BE49-F238E27FC236}">
                <a16:creationId xmlns:a16="http://schemas.microsoft.com/office/drawing/2014/main" id="{27E974DA-7D4D-D079-F420-AE0841B91E94}"/>
              </a:ext>
            </a:extLst>
          </p:cNvPr>
          <p:cNvSpPr txBox="1">
            <a:spLocks noGrp="1"/>
          </p:cNvSpPr>
          <p:nvPr>
            <p:ph type="body" sz="quarter" idx="1"/>
          </p:nvPr>
        </p:nvSpPr>
        <p:spPr>
          <a:xfrm>
            <a:off x="458634" y="1492782"/>
            <a:ext cx="12087532" cy="1774629"/>
          </a:xfrm>
          <a:prstGeom prst="rect">
            <a:avLst/>
          </a:prstGeom>
        </p:spPr>
        <p:txBody>
          <a:bodyPr/>
          <a:lstStyle/>
          <a:p>
            <a:pPr marL="336550" indent="-336550">
              <a:lnSpc>
                <a:spcPct val="100000"/>
              </a:lnSpc>
              <a:defRPr sz="2400"/>
            </a:pPr>
            <a:r>
              <a:rPr dirty="0"/>
              <a:t>50/150 % runs consistent</a:t>
            </a:r>
          </a:p>
        </p:txBody>
      </p:sp>
      <p:sp>
        <p:nvSpPr>
          <p:cNvPr id="442" name="Warm">
            <a:extLst>
              <a:ext uri="{FF2B5EF4-FFF2-40B4-BE49-F238E27FC236}">
                <a16:creationId xmlns:a16="http://schemas.microsoft.com/office/drawing/2014/main" id="{34FAA7F2-B196-5580-AA93-36ED75FE4936}"/>
              </a:ext>
            </a:extLst>
          </p:cNvPr>
          <p:cNvSpPr txBox="1"/>
          <p:nvPr/>
        </p:nvSpPr>
        <p:spPr>
          <a:xfrm>
            <a:off x="498743" y="4815240"/>
            <a:ext cx="54780" cy="36249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a:solidFill>
                  <a:schemeClr val="accent5">
                    <a:lumOff val="-29866"/>
                  </a:schemeClr>
                </a:solidFill>
              </a:defRPr>
            </a:lvl1pPr>
          </a:lstStyle>
          <a:p>
            <a:endParaRPr dirty="0"/>
          </a:p>
        </p:txBody>
      </p:sp>
      <p:sp>
        <p:nvSpPr>
          <p:cNvPr id="4" name="TextBox 8">
            <a:extLst>
              <a:ext uri="{FF2B5EF4-FFF2-40B4-BE49-F238E27FC236}">
                <a16:creationId xmlns:a16="http://schemas.microsoft.com/office/drawing/2014/main" id="{C32439FD-B810-CE2C-7AF9-D036BD7BEA8D}"/>
              </a:ext>
            </a:extLst>
          </p:cNvPr>
          <p:cNvSpPr txBox="1"/>
          <p:nvPr/>
        </p:nvSpPr>
        <p:spPr>
          <a:xfrm>
            <a:off x="82800" y="3014467"/>
            <a:ext cx="1103179" cy="748795"/>
          </a:xfrm>
          <a:prstGeom prst="rect">
            <a:avLst/>
          </a:prstGeom>
          <a:solidFill>
            <a:schemeClr val="bg1"/>
          </a:solidFill>
          <a:ln>
            <a:solidFill>
              <a:schemeClr val="tx1"/>
            </a:solidFill>
          </a:ln>
        </p:spPr>
        <p:txBody>
          <a:bodyPr wrap="square" rtlCol="0">
            <a:spAutoFit/>
          </a:bodyPr>
          <a:lstStyle/>
          <a:p>
            <a:r>
              <a:rPr lang="en-NL" sz="2133" dirty="0"/>
              <a:t>50% Lv</a:t>
            </a:r>
            <a:endParaRPr lang="en-NL" sz="2133" dirty="0">
              <a:solidFill>
                <a:srgbClr val="FF40FF"/>
              </a:solidFill>
            </a:endParaRPr>
          </a:p>
        </p:txBody>
      </p:sp>
      <p:sp>
        <p:nvSpPr>
          <p:cNvPr id="5" name="TextBox 9">
            <a:extLst>
              <a:ext uri="{FF2B5EF4-FFF2-40B4-BE49-F238E27FC236}">
                <a16:creationId xmlns:a16="http://schemas.microsoft.com/office/drawing/2014/main" id="{DCA02D4E-2E2D-9BCE-0A70-A1334BFE8D64}"/>
              </a:ext>
            </a:extLst>
          </p:cNvPr>
          <p:cNvSpPr txBox="1"/>
          <p:nvPr/>
        </p:nvSpPr>
        <p:spPr>
          <a:xfrm>
            <a:off x="107924" y="4607199"/>
            <a:ext cx="1103179" cy="748795"/>
          </a:xfrm>
          <a:prstGeom prst="rect">
            <a:avLst/>
          </a:prstGeom>
          <a:solidFill>
            <a:schemeClr val="bg1"/>
          </a:solidFill>
          <a:ln>
            <a:solidFill>
              <a:schemeClr val="tx1"/>
            </a:solidFill>
          </a:ln>
        </p:spPr>
        <p:txBody>
          <a:bodyPr wrap="square" rtlCol="0">
            <a:spAutoFit/>
          </a:bodyPr>
          <a:lstStyle/>
          <a:p>
            <a:r>
              <a:rPr lang="en-NL" sz="2133" dirty="0"/>
              <a:t>150% Lv</a:t>
            </a:r>
            <a:endParaRPr lang="en-NL" sz="2133" dirty="0">
              <a:solidFill>
                <a:srgbClr val="FF40FF"/>
              </a:solidFill>
            </a:endParaRPr>
          </a:p>
        </p:txBody>
      </p:sp>
      <p:pic>
        <p:nvPicPr>
          <p:cNvPr id="3" name="Content Placeholder 17" descr="A screenshot of a graph&#10;&#10;AI-generated content may be incorrect.">
            <a:extLst>
              <a:ext uri="{FF2B5EF4-FFF2-40B4-BE49-F238E27FC236}">
                <a16:creationId xmlns:a16="http://schemas.microsoft.com/office/drawing/2014/main" id="{F56188C6-A419-E857-7A65-8A0A88381B4B}"/>
              </a:ext>
            </a:extLst>
          </p:cNvPr>
          <p:cNvPicPr>
            <a:picLocks noChangeAspect="1"/>
          </p:cNvPicPr>
          <p:nvPr/>
        </p:nvPicPr>
        <p:blipFill>
          <a:blip r:embed="rId3"/>
          <a:stretch>
            <a:fillRect/>
          </a:stretch>
        </p:blipFill>
        <p:spPr>
          <a:xfrm>
            <a:off x="1794359" y="2597470"/>
            <a:ext cx="7329623" cy="593693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
        <p:nvSpPr>
          <p:cNvPr id="6" name="TextBox 7">
            <a:extLst>
              <a:ext uri="{FF2B5EF4-FFF2-40B4-BE49-F238E27FC236}">
                <a16:creationId xmlns:a16="http://schemas.microsoft.com/office/drawing/2014/main" id="{19A1612F-C3E6-11EE-590E-B082A6567E8A}"/>
              </a:ext>
            </a:extLst>
          </p:cNvPr>
          <p:cNvSpPr txBox="1"/>
          <p:nvPr/>
        </p:nvSpPr>
        <p:spPr>
          <a:xfrm>
            <a:off x="9445732" y="3935209"/>
            <a:ext cx="2935834" cy="1077026"/>
          </a:xfrm>
          <a:prstGeom prst="rect">
            <a:avLst/>
          </a:prstGeom>
          <a:solidFill>
            <a:schemeClr val="bg1"/>
          </a:solidFill>
          <a:ln>
            <a:solidFill>
              <a:schemeClr val="tx1"/>
            </a:solidFill>
          </a:ln>
        </p:spPr>
        <p:txBody>
          <a:bodyPr wrap="square" rtlCol="0">
            <a:spAutoFit/>
          </a:bodyPr>
          <a:lstStyle/>
          <a:p>
            <a:r>
              <a:rPr lang="en-NL" sz="2133" dirty="0"/>
              <a:t>Colors: EGR [d</a:t>
            </a:r>
            <a:r>
              <a:rPr lang="en-NL" sz="2133" baseline="30000" dirty="0"/>
              <a:t>-1</a:t>
            </a:r>
            <a:r>
              <a:rPr lang="en-NL" sz="2133" dirty="0"/>
              <a:t>]</a:t>
            </a:r>
          </a:p>
          <a:p>
            <a:r>
              <a:rPr lang="en-NL" sz="2133" dirty="0"/>
              <a:t>Contours: control EGR [d</a:t>
            </a:r>
            <a:r>
              <a:rPr lang="en-NL" sz="2133" baseline="30000" dirty="0"/>
              <a:t>-1</a:t>
            </a:r>
            <a:r>
              <a:rPr lang="en-NL" sz="2133" dirty="0"/>
              <a:t>]</a:t>
            </a:r>
            <a:endParaRPr lang="en-NL" sz="2133" dirty="0">
              <a:solidFill>
                <a:srgbClr val="FF40FF"/>
              </a:solidFill>
            </a:endParaRPr>
          </a:p>
        </p:txBody>
      </p:sp>
      <mc:AlternateContent xmlns:mc="http://schemas.openxmlformats.org/markup-compatibility/2006">
        <mc:Choice xmlns:a14="http://schemas.microsoft.com/office/drawing/2010/main" Requires="a14">
          <p:sp>
            <p:nvSpPr>
              <p:cNvPr id="7" name="TextBox 2">
                <a:extLst>
                  <a:ext uri="{FF2B5EF4-FFF2-40B4-BE49-F238E27FC236}">
                    <a16:creationId xmlns:a16="http://schemas.microsoft.com/office/drawing/2014/main" id="{A035A3C0-B5AF-74B2-EA58-85311493C2EA}"/>
                  </a:ext>
                </a:extLst>
              </p:cNvPr>
              <p:cNvSpPr txBox="1"/>
              <p:nvPr/>
            </p:nvSpPr>
            <p:spPr>
              <a:xfrm>
                <a:off x="9726619" y="3072497"/>
                <a:ext cx="2121286" cy="7303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133" i="1">
                          <a:latin typeface="Cambria Math" panose="02040503050406030204" pitchFamily="18" charset="0"/>
                          <a:ea typeface="Cambria Math" panose="02040503050406030204" pitchFamily="18" charset="0"/>
                        </a:rPr>
                        <m:t>𝜎</m:t>
                      </m:r>
                      <m:r>
                        <a:rPr lang="en-US" sz="2133" b="0" i="1">
                          <a:latin typeface="Cambria Math" panose="02040503050406030204" pitchFamily="18" charset="0"/>
                          <a:ea typeface="Cambria Math" panose="02040503050406030204" pitchFamily="18" charset="0"/>
                        </a:rPr>
                        <m:t>=0.31 </m:t>
                      </m:r>
                      <m:f>
                        <m:fPr>
                          <m:ctrlPr>
                            <a:rPr lang="en-US" sz="2133" b="0" i="1">
                              <a:latin typeface="Cambria Math" panose="02040503050406030204" pitchFamily="18" charset="0"/>
                              <a:ea typeface="Cambria Math" panose="02040503050406030204" pitchFamily="18" charset="0"/>
                            </a:rPr>
                          </m:ctrlPr>
                        </m:fPr>
                        <m:num>
                          <m:r>
                            <a:rPr lang="en-US" sz="2133" b="0" i="1">
                              <a:latin typeface="Cambria Math" panose="02040503050406030204" pitchFamily="18" charset="0"/>
                              <a:ea typeface="Cambria Math" panose="02040503050406030204" pitchFamily="18" charset="0"/>
                            </a:rPr>
                            <m:t>|</m:t>
                          </m:r>
                          <m:r>
                            <a:rPr lang="en-US" sz="2133" b="0" i="1">
                              <a:latin typeface="Cambria Math" panose="02040503050406030204" pitchFamily="18" charset="0"/>
                              <a:ea typeface="Cambria Math" panose="02040503050406030204" pitchFamily="18" charset="0"/>
                            </a:rPr>
                            <m:t>𝑓</m:t>
                          </m:r>
                          <m:r>
                            <a:rPr lang="en-US" sz="2133" b="0" i="1">
                              <a:latin typeface="Cambria Math" panose="02040503050406030204" pitchFamily="18" charset="0"/>
                              <a:ea typeface="Cambria Math" panose="02040503050406030204" pitchFamily="18" charset="0"/>
                            </a:rPr>
                            <m:t>|</m:t>
                          </m:r>
                        </m:num>
                        <m:den>
                          <m:r>
                            <a:rPr lang="en-US" sz="2133" b="0" i="1">
                              <a:latin typeface="Cambria Math" panose="02040503050406030204" pitchFamily="18" charset="0"/>
                              <a:ea typeface="Cambria Math" panose="02040503050406030204" pitchFamily="18" charset="0"/>
                            </a:rPr>
                            <m:t>𝑁</m:t>
                          </m:r>
                        </m:den>
                      </m:f>
                      <m:d>
                        <m:dPr>
                          <m:begChr m:val="|"/>
                          <m:endChr m:val="|"/>
                          <m:ctrlPr>
                            <a:rPr lang="en-US" sz="2133" b="0" i="1">
                              <a:latin typeface="Cambria Math" panose="02040503050406030204" pitchFamily="18" charset="0"/>
                              <a:ea typeface="Cambria Math" panose="02040503050406030204" pitchFamily="18" charset="0"/>
                            </a:rPr>
                          </m:ctrlPr>
                        </m:dPr>
                        <m:e>
                          <m:f>
                            <m:fPr>
                              <m:ctrlPr>
                                <a:rPr lang="en-US" sz="2133" b="0" i="1">
                                  <a:latin typeface="Cambria Math" panose="02040503050406030204" pitchFamily="18" charset="0"/>
                                  <a:ea typeface="Cambria Math" panose="02040503050406030204" pitchFamily="18" charset="0"/>
                                </a:rPr>
                              </m:ctrlPr>
                            </m:fPr>
                            <m:num>
                              <m:r>
                                <a:rPr lang="en-US" sz="2133" b="0" i="1">
                                  <a:latin typeface="Cambria Math" panose="02040503050406030204" pitchFamily="18" charset="0"/>
                                  <a:ea typeface="Cambria Math" panose="02040503050406030204" pitchFamily="18" charset="0"/>
                                </a:rPr>
                                <m:t>𝜕</m:t>
                              </m:r>
                              <m:r>
                                <a:rPr lang="en-US" sz="2133" i="1">
                                  <a:latin typeface="Cambria Math" panose="02040503050406030204" pitchFamily="18" charset="0"/>
                                  <a:ea typeface="Cambria Math" panose="02040503050406030204" pitchFamily="18" charset="0"/>
                                </a:rPr>
                                <m:t>𝑼</m:t>
                              </m:r>
                            </m:num>
                            <m:den>
                              <m:r>
                                <a:rPr lang="en-US" sz="2133" b="0" i="1">
                                  <a:latin typeface="Cambria Math" panose="02040503050406030204" pitchFamily="18" charset="0"/>
                                  <a:ea typeface="Cambria Math" panose="02040503050406030204" pitchFamily="18" charset="0"/>
                                </a:rPr>
                                <m:t>𝜕</m:t>
                              </m:r>
                              <m:r>
                                <a:rPr lang="en-US" sz="2133" b="0" i="1">
                                  <a:latin typeface="Cambria Math" panose="02040503050406030204" pitchFamily="18" charset="0"/>
                                  <a:ea typeface="Cambria Math" panose="02040503050406030204" pitchFamily="18" charset="0"/>
                                </a:rPr>
                                <m:t>𝑧</m:t>
                              </m:r>
                            </m:den>
                          </m:f>
                        </m:e>
                      </m:d>
                    </m:oMath>
                  </m:oMathPara>
                </a14:m>
                <a:endParaRPr lang="en-US" sz="2133" dirty="0"/>
              </a:p>
            </p:txBody>
          </p:sp>
        </mc:Choice>
        <mc:Fallback>
          <p:sp>
            <p:nvSpPr>
              <p:cNvPr id="7" name="TextBox 2">
                <a:extLst>
                  <a:ext uri="{FF2B5EF4-FFF2-40B4-BE49-F238E27FC236}">
                    <a16:creationId xmlns:a16="http://schemas.microsoft.com/office/drawing/2014/main" id="{A035A3C0-B5AF-74B2-EA58-85311493C2EA}"/>
                  </a:ext>
                </a:extLst>
              </p:cNvPr>
              <p:cNvSpPr txBox="1">
                <a:spLocks noRot="1" noChangeAspect="1" noMove="1" noResize="1" noEditPoints="1" noAdjustHandles="1" noChangeArrowheads="1" noChangeShapeType="1" noTextEdit="1"/>
              </p:cNvSpPr>
              <p:nvPr/>
            </p:nvSpPr>
            <p:spPr>
              <a:xfrm>
                <a:off x="9726619" y="3072497"/>
                <a:ext cx="2121286" cy="730328"/>
              </a:xfrm>
              <a:prstGeom prst="rect">
                <a:avLst/>
              </a:prstGeom>
              <a:blipFill>
                <a:blip r:embed="rId4"/>
                <a:stretch>
                  <a:fillRect/>
                </a:stretch>
              </a:blipFill>
            </p:spPr>
            <p:txBody>
              <a:bodyPr/>
              <a:lstStyle/>
              <a:p>
                <a:r>
                  <a:rPr lang="nl-NL">
                    <a:noFill/>
                  </a:rPr>
                  <a:t> </a:t>
                </a:r>
              </a:p>
            </p:txBody>
          </p:sp>
        </mc:Fallback>
      </mc:AlternateContent>
      <p:sp>
        <p:nvSpPr>
          <p:cNvPr id="8" name="TextBox 13">
            <a:extLst>
              <a:ext uri="{FF2B5EF4-FFF2-40B4-BE49-F238E27FC236}">
                <a16:creationId xmlns:a16="http://schemas.microsoft.com/office/drawing/2014/main" id="{4366B50F-F4CE-B040-E6E1-41AB7E1C91E7}"/>
              </a:ext>
            </a:extLst>
          </p:cNvPr>
          <p:cNvSpPr txBox="1"/>
          <p:nvPr/>
        </p:nvSpPr>
        <p:spPr>
          <a:xfrm>
            <a:off x="9436207" y="6448731"/>
            <a:ext cx="2674513" cy="1077026"/>
          </a:xfrm>
          <a:prstGeom prst="rect">
            <a:avLst/>
          </a:prstGeom>
          <a:solidFill>
            <a:schemeClr val="bg1"/>
          </a:solidFill>
          <a:ln>
            <a:solidFill>
              <a:schemeClr val="tx1"/>
            </a:solidFill>
          </a:ln>
        </p:spPr>
        <p:txBody>
          <a:bodyPr wrap="square" rtlCol="0">
            <a:spAutoFit/>
          </a:bodyPr>
          <a:lstStyle/>
          <a:p>
            <a:r>
              <a:rPr lang="en-NL" sz="2133" dirty="0"/>
              <a:t>Colors: N [10</a:t>
            </a:r>
            <a:r>
              <a:rPr lang="en-NL" sz="2133" baseline="30000" dirty="0"/>
              <a:t>-3 </a:t>
            </a:r>
            <a:r>
              <a:rPr lang="en-NL" sz="2133" dirty="0"/>
              <a:t>s</a:t>
            </a:r>
            <a:r>
              <a:rPr lang="en-NL" sz="2133" baseline="30000" dirty="0"/>
              <a:t>-1</a:t>
            </a:r>
            <a:r>
              <a:rPr lang="en-NL" sz="2133" dirty="0"/>
              <a:t>]</a:t>
            </a:r>
          </a:p>
          <a:p>
            <a:r>
              <a:rPr lang="en-NL" sz="2133" dirty="0"/>
              <a:t>Contours: dU/dz [10</a:t>
            </a:r>
            <a:r>
              <a:rPr lang="en-NL" sz="2133" baseline="30000" dirty="0"/>
              <a:t>-3 </a:t>
            </a:r>
            <a:r>
              <a:rPr lang="en-NL" sz="2133" dirty="0"/>
              <a:t>s</a:t>
            </a:r>
            <a:r>
              <a:rPr lang="en-NL" sz="2133" baseline="30000" dirty="0"/>
              <a:t>-1</a:t>
            </a:r>
            <a:r>
              <a:rPr lang="en-NL" sz="2133" dirty="0"/>
              <a:t>]</a:t>
            </a:r>
            <a:endParaRPr lang="en-NL" sz="2133" dirty="0">
              <a:solidFill>
                <a:srgbClr val="FF40FF"/>
              </a:solidFill>
            </a:endParaRPr>
          </a:p>
        </p:txBody>
      </p:sp>
      <p:sp>
        <p:nvSpPr>
          <p:cNvPr id="9" name="TextBox 8">
            <a:extLst>
              <a:ext uri="{FF2B5EF4-FFF2-40B4-BE49-F238E27FC236}">
                <a16:creationId xmlns:a16="http://schemas.microsoft.com/office/drawing/2014/main" id="{E3F41170-0886-DF69-5675-7B6DC73EC5AC}"/>
              </a:ext>
            </a:extLst>
          </p:cNvPr>
          <p:cNvSpPr txBox="1"/>
          <p:nvPr/>
        </p:nvSpPr>
        <p:spPr>
          <a:xfrm>
            <a:off x="139950" y="5681467"/>
            <a:ext cx="1103179" cy="748795"/>
          </a:xfrm>
          <a:prstGeom prst="rect">
            <a:avLst/>
          </a:prstGeom>
          <a:solidFill>
            <a:schemeClr val="bg1"/>
          </a:solidFill>
          <a:ln>
            <a:solidFill>
              <a:schemeClr val="tx1"/>
            </a:solidFill>
          </a:ln>
        </p:spPr>
        <p:txBody>
          <a:bodyPr wrap="square" rtlCol="0">
            <a:spAutoFit/>
          </a:bodyPr>
          <a:lstStyle/>
          <a:p>
            <a:r>
              <a:rPr lang="en-NL" sz="2133" dirty="0"/>
              <a:t>50% Lv</a:t>
            </a:r>
            <a:endParaRPr lang="en-NL" sz="2133" dirty="0">
              <a:solidFill>
                <a:srgbClr val="FF40FF"/>
              </a:solidFill>
            </a:endParaRPr>
          </a:p>
        </p:txBody>
      </p:sp>
      <p:sp>
        <p:nvSpPr>
          <p:cNvPr id="10" name="TextBox 9">
            <a:extLst>
              <a:ext uri="{FF2B5EF4-FFF2-40B4-BE49-F238E27FC236}">
                <a16:creationId xmlns:a16="http://schemas.microsoft.com/office/drawing/2014/main" id="{B3133CE3-4B5F-2096-116E-08A3A83096F7}"/>
              </a:ext>
            </a:extLst>
          </p:cNvPr>
          <p:cNvSpPr txBox="1"/>
          <p:nvPr/>
        </p:nvSpPr>
        <p:spPr>
          <a:xfrm>
            <a:off x="165074" y="7274199"/>
            <a:ext cx="1103179" cy="748795"/>
          </a:xfrm>
          <a:prstGeom prst="rect">
            <a:avLst/>
          </a:prstGeom>
          <a:solidFill>
            <a:schemeClr val="bg1"/>
          </a:solidFill>
          <a:ln>
            <a:solidFill>
              <a:schemeClr val="tx1"/>
            </a:solidFill>
          </a:ln>
        </p:spPr>
        <p:txBody>
          <a:bodyPr wrap="square" rtlCol="0">
            <a:spAutoFit/>
          </a:bodyPr>
          <a:lstStyle/>
          <a:p>
            <a:r>
              <a:rPr lang="en-NL" sz="2133" dirty="0"/>
              <a:t>150% Lv</a:t>
            </a:r>
            <a:endParaRPr lang="en-NL" sz="2133" dirty="0">
              <a:solidFill>
                <a:srgbClr val="FF40FF"/>
              </a:solidFill>
            </a:endParaRPr>
          </a:p>
        </p:txBody>
      </p:sp>
      <p:sp>
        <p:nvSpPr>
          <p:cNvPr id="11" name="TextBox 11">
            <a:extLst>
              <a:ext uri="{FF2B5EF4-FFF2-40B4-BE49-F238E27FC236}">
                <a16:creationId xmlns:a16="http://schemas.microsoft.com/office/drawing/2014/main" id="{4F675A09-6CB9-21BF-031E-2C765496978F}"/>
              </a:ext>
            </a:extLst>
          </p:cNvPr>
          <p:cNvSpPr txBox="1"/>
          <p:nvPr/>
        </p:nvSpPr>
        <p:spPr>
          <a:xfrm>
            <a:off x="9437622" y="5192065"/>
            <a:ext cx="3215831" cy="748795"/>
          </a:xfrm>
          <a:prstGeom prst="rect">
            <a:avLst/>
          </a:prstGeom>
          <a:solidFill>
            <a:schemeClr val="bg1"/>
          </a:solidFill>
          <a:ln>
            <a:solidFill>
              <a:schemeClr val="tx1"/>
            </a:solidFill>
          </a:ln>
        </p:spPr>
        <p:txBody>
          <a:bodyPr wrap="square" rtlCol="0">
            <a:spAutoFit/>
          </a:bodyPr>
          <a:lstStyle/>
          <a:p>
            <a:r>
              <a:rPr lang="en-NL" sz="2133" dirty="0"/>
              <a:t>850-350 hPa vertical averages </a:t>
            </a:r>
            <a:endParaRPr lang="en-NL" sz="2133" dirty="0">
              <a:solidFill>
                <a:srgbClr val="FF40FF"/>
              </a:solidFill>
            </a:endParaRPr>
          </a:p>
        </p:txBody>
      </p:sp>
    </p:spTree>
    <p:extLst>
      <p:ext uri="{BB962C8B-B14F-4D97-AF65-F5344CB8AC3E}">
        <p14:creationId xmlns:p14="http://schemas.microsoft.com/office/powerpoint/2010/main" val="422288933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Title 1"/>
          <p:cNvSpPr txBox="1">
            <a:spLocks noGrp="1"/>
          </p:cNvSpPr>
          <p:nvPr>
            <p:ph type="title"/>
          </p:nvPr>
        </p:nvSpPr>
        <p:spPr>
          <a:xfrm>
            <a:off x="762724" y="550334"/>
            <a:ext cx="12007533" cy="844428"/>
          </a:xfrm>
          <a:prstGeom prst="rect">
            <a:avLst/>
          </a:prstGeom>
        </p:spPr>
        <p:txBody>
          <a:bodyPr/>
          <a:lstStyle/>
          <a:p>
            <a:r>
              <a:t>Verification </a:t>
            </a:r>
          </a:p>
        </p:txBody>
      </p:sp>
      <p:pic>
        <p:nvPicPr>
          <p:cNvPr id="568" name="Picture 15" descr="Picture 15"/>
          <p:cNvPicPr>
            <a:picLocks noChangeAspect="1"/>
          </p:cNvPicPr>
          <p:nvPr/>
        </p:nvPicPr>
        <p:blipFill>
          <a:blip r:embed="rId3"/>
          <a:stretch>
            <a:fillRect/>
          </a:stretch>
        </p:blipFill>
        <p:spPr>
          <a:xfrm>
            <a:off x="929079" y="1572903"/>
            <a:ext cx="10301871" cy="7419238"/>
          </a:xfrm>
          <a:prstGeom prst="rect">
            <a:avLst/>
          </a:prstGeom>
          <a:ln w="3175">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587022"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27093" tIns="27093" rIns="27093" bIns="27093" numCol="1" spcCol="38100" rtlCol="0" anchor="ctr">
        <a:spAutoFit/>
      </a:bodyPr>
      <a:lstStyle>
        <a:defPPr marL="0" marR="0" indent="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587022"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27093" tIns="27093" rIns="27093" bIns="27093" numCol="1" spcCol="38100" rtlCol="0" anchor="ctr">
        <a:spAutoFit/>
      </a:bodyPr>
      <a:lstStyle>
        <a:defPPr marL="0" marR="0" indent="0" algn="ctr" defTabSz="587022" rtl="0" fontAlgn="auto" latinLnBrk="0"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1451</TotalTime>
  <Words>1897</Words>
  <Application>Microsoft Office PowerPoint</Application>
  <PresentationFormat>Aangepast</PresentationFormat>
  <Paragraphs>238</Paragraphs>
  <Slides>23</Slides>
  <Notes>22</Notes>
  <HiddenSlides>0</HiddenSlides>
  <MMClips>0</MMClips>
  <ScaleCrop>false</ScaleCrop>
  <HeadingPairs>
    <vt:vector size="6" baseType="variant">
      <vt:variant>
        <vt:lpstr>Gebruikte lettertypen</vt:lpstr>
      </vt:variant>
      <vt:variant>
        <vt:i4>15</vt:i4>
      </vt:variant>
      <vt:variant>
        <vt:lpstr>Thema</vt:lpstr>
      </vt:variant>
      <vt:variant>
        <vt:i4>1</vt:i4>
      </vt:variant>
      <vt:variant>
        <vt:lpstr>Diatitels</vt:lpstr>
      </vt:variant>
      <vt:variant>
        <vt:i4>23</vt:i4>
      </vt:variant>
    </vt:vector>
  </HeadingPairs>
  <TitlesOfParts>
    <vt:vector size="39" baseType="lpstr">
      <vt:lpstr>Aptos</vt:lpstr>
      <vt:lpstr>Aptos Display</vt:lpstr>
      <vt:lpstr>Arial</vt:lpstr>
      <vt:lpstr>Avenir Next Regular</vt:lpstr>
      <vt:lpstr>Calibri</vt:lpstr>
      <vt:lpstr>Calibri Light</vt:lpstr>
      <vt:lpstr>Cambria Math</vt:lpstr>
      <vt:lpstr>DejaVu Sans</vt:lpstr>
      <vt:lpstr>DIN Condensed Bold</vt:lpstr>
      <vt:lpstr>Helvetica Light</vt:lpstr>
      <vt:lpstr>Helvetica Neue</vt:lpstr>
      <vt:lpstr>Helvetica Neue Light</vt:lpstr>
      <vt:lpstr>Helvetica Neue Medium</vt:lpstr>
      <vt:lpstr>Verdana</vt:lpstr>
      <vt:lpstr>Wingdings</vt:lpstr>
      <vt:lpstr>White</vt:lpstr>
      <vt:lpstr>Synoptic structure of two types of spatio-temporally clustered cyclones</vt:lpstr>
      <vt:lpstr>Eunice (18-02-2022)</vt:lpstr>
      <vt:lpstr>Synoptic patterns associated with Dudley, Eunice</vt:lpstr>
      <vt:lpstr>What is/was known?</vt:lpstr>
      <vt:lpstr>Cyclogenesis and clustering: a paradox</vt:lpstr>
      <vt:lpstr>Goal &amp; Research Questions</vt:lpstr>
      <vt:lpstr>Spatio-temporal cyclone clustering</vt:lpstr>
      <vt:lpstr>Composites of clustered cyclones </vt:lpstr>
      <vt:lpstr>Where do clustered cyclones occur?</vt:lpstr>
      <vt:lpstr>Clustered cyclones: In general stronger</vt:lpstr>
      <vt:lpstr>Clustered cyclones: Stronger fronts/baroclinicity</vt:lpstr>
      <vt:lpstr>Clustered cyclones: Stronger moisture transport</vt:lpstr>
      <vt:lpstr>Clustered cyclones: Stronger latent heating</vt:lpstr>
      <vt:lpstr>OpenIFS experiments: quantify influence latent heating?</vt:lpstr>
      <vt:lpstr>OpenIFS validation</vt:lpstr>
      <vt:lpstr>Jet intensification</vt:lpstr>
      <vt:lpstr>Diabatic jet intensification</vt:lpstr>
      <vt:lpstr>Take home messages</vt:lpstr>
      <vt:lpstr>Extra slides</vt:lpstr>
      <vt:lpstr>Diabatic jet intensification</vt:lpstr>
      <vt:lpstr>Sensitivity tests changing latent heat of vaporization</vt:lpstr>
      <vt:lpstr>Eady growth rate response</vt:lpstr>
      <vt:lpstr>Verification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Chris Weijenborg</cp:lastModifiedBy>
  <cp:revision>2</cp:revision>
  <dcterms:modified xsi:type="dcterms:W3CDTF">2026-06-17T06:47:46Z</dcterms:modified>
</cp:coreProperties>
</file>