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sldIdLst>
    <p:sldId id="256" r:id="rId2"/>
    <p:sldId id="381" r:id="rId3"/>
    <p:sldId id="384" r:id="rId4"/>
    <p:sldId id="372" r:id="rId5"/>
    <p:sldId id="389" r:id="rId6"/>
    <p:sldId id="373" r:id="rId7"/>
    <p:sldId id="374" r:id="rId8"/>
    <p:sldId id="397" r:id="rId9"/>
    <p:sldId id="369" r:id="rId10"/>
    <p:sldId id="370" r:id="rId11"/>
    <p:sldId id="382" r:id="rId12"/>
    <p:sldId id="383" r:id="rId13"/>
    <p:sldId id="257" r:id="rId14"/>
    <p:sldId id="398" r:id="rId15"/>
    <p:sldId id="399" r:id="rId16"/>
    <p:sldId id="400" r:id="rId17"/>
    <p:sldId id="392" r:id="rId18"/>
  </p:sldIdLst>
  <p:sldSz cx="12192000" cy="6858000"/>
  <p:notesSz cx="6858000" cy="9144000"/>
  <p:defaultTex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517"/>
    <p:restoredTop sz="78053"/>
  </p:normalViewPr>
  <p:slideViewPr>
    <p:cSldViewPr snapToGrid="0">
      <p:cViewPr>
        <p:scale>
          <a:sx n="79" d="100"/>
          <a:sy n="79" d="100"/>
        </p:scale>
        <p:origin x="1656" y="3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_rels/data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image" Target="../media/image4.svg"/><Relationship Id="rId4" Type="http://schemas.openxmlformats.org/officeDocument/2006/relationships/image" Target="../media/image7.svg"/></Relationships>
</file>

<file path=ppt/diagrams/_rels/drawing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image" Target="../media/image4.svg"/><Relationship Id="rId4" Type="http://schemas.openxmlformats.org/officeDocument/2006/relationships/image" Target="../media/image7.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92DE54-D1F0-491B-BAE4-0C76C8AB6770}"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56779AED-3D6C-4AB3-B3BA-DF734793BBF0}">
      <dgm:prSet/>
      <dgm:spPr/>
      <dgm:t>
        <a:bodyPr/>
        <a:lstStyle/>
        <a:p>
          <a:pPr>
            <a:lnSpc>
              <a:spcPct val="100000"/>
            </a:lnSpc>
          </a:pPr>
          <a:r>
            <a:rPr lang="en-GB" dirty="0"/>
            <a:t>Model: ICON (convection-permitting)</a:t>
          </a:r>
          <a:endParaRPr lang="en-US" dirty="0"/>
        </a:p>
      </dgm:t>
    </dgm:pt>
    <dgm:pt modelId="{17A75D2C-D85F-4EA2-9C92-700F8FB5631A}" type="parTrans" cxnId="{45F92EE6-D025-4CE2-A195-34D41F1316EF}">
      <dgm:prSet/>
      <dgm:spPr/>
      <dgm:t>
        <a:bodyPr/>
        <a:lstStyle/>
        <a:p>
          <a:endParaRPr lang="en-US"/>
        </a:p>
      </dgm:t>
    </dgm:pt>
    <dgm:pt modelId="{684355E5-FDF4-4CA3-99E4-D1A66C8C1B55}" type="sibTrans" cxnId="{45F92EE6-D025-4CE2-A195-34D41F1316EF}">
      <dgm:prSet/>
      <dgm:spPr/>
      <dgm:t>
        <a:bodyPr/>
        <a:lstStyle/>
        <a:p>
          <a:endParaRPr lang="en-US"/>
        </a:p>
      </dgm:t>
    </dgm:pt>
    <dgm:pt modelId="{6A483530-9FB9-4C42-A35A-4700DF136E4E}">
      <dgm:prSet/>
      <dgm:spPr/>
      <dgm:t>
        <a:bodyPr/>
        <a:lstStyle/>
        <a:p>
          <a:pPr>
            <a:lnSpc>
              <a:spcPct val="100000"/>
            </a:lnSpc>
          </a:pPr>
          <a:r>
            <a:rPr lang="en-GB" dirty="0"/>
            <a:t>Resolution: 3 km horizontal</a:t>
          </a:r>
          <a:endParaRPr lang="en-US" dirty="0"/>
        </a:p>
      </dgm:t>
    </dgm:pt>
    <dgm:pt modelId="{C1058B8C-716D-42C8-B2F6-7D57B9718FAB}" type="parTrans" cxnId="{D199DD32-9B47-4B4A-90C8-53BE1446ED4D}">
      <dgm:prSet/>
      <dgm:spPr/>
      <dgm:t>
        <a:bodyPr/>
        <a:lstStyle/>
        <a:p>
          <a:endParaRPr lang="en-US"/>
        </a:p>
      </dgm:t>
    </dgm:pt>
    <dgm:pt modelId="{3C25FDB9-67FE-4E66-998A-5BC9D2FF57BF}" type="sibTrans" cxnId="{D199DD32-9B47-4B4A-90C8-53BE1446ED4D}">
      <dgm:prSet/>
      <dgm:spPr/>
      <dgm:t>
        <a:bodyPr/>
        <a:lstStyle/>
        <a:p>
          <a:endParaRPr lang="en-US"/>
        </a:p>
      </dgm:t>
    </dgm:pt>
    <dgm:pt modelId="{682B88B4-B8C2-4BB7-911C-658BFF6A3245}">
      <dgm:prSet/>
      <dgm:spPr/>
      <dgm:t>
        <a:bodyPr/>
        <a:lstStyle/>
        <a:p>
          <a:pPr>
            <a:lnSpc>
              <a:spcPct val="100000"/>
            </a:lnSpc>
          </a:pPr>
          <a:r>
            <a:rPr lang="en-GB"/>
            <a:t>Simulation period: 1 month including Storm Boris</a:t>
          </a:r>
          <a:endParaRPr lang="en-US"/>
        </a:p>
      </dgm:t>
    </dgm:pt>
    <dgm:pt modelId="{7DFC98E5-BC78-474E-AD45-7EB63B9DAB1B}" type="parTrans" cxnId="{65D5B537-86BE-4A07-8ED4-714F5CEEA20C}">
      <dgm:prSet/>
      <dgm:spPr/>
      <dgm:t>
        <a:bodyPr/>
        <a:lstStyle/>
        <a:p>
          <a:endParaRPr lang="en-US"/>
        </a:p>
      </dgm:t>
    </dgm:pt>
    <dgm:pt modelId="{8332CDF5-0433-4930-A011-857C3B80E9F7}" type="sibTrans" cxnId="{65D5B537-86BE-4A07-8ED4-714F5CEEA20C}">
      <dgm:prSet/>
      <dgm:spPr/>
      <dgm:t>
        <a:bodyPr/>
        <a:lstStyle/>
        <a:p>
          <a:endParaRPr lang="en-US"/>
        </a:p>
      </dgm:t>
    </dgm:pt>
    <dgm:pt modelId="{9972E209-8859-4391-89AD-C7BFF2E70AAF}">
      <dgm:prSet/>
      <dgm:spPr/>
      <dgm:t>
        <a:bodyPr/>
        <a:lstStyle/>
        <a:p>
          <a:pPr>
            <a:lnSpc>
              <a:spcPct val="100000"/>
            </a:lnSpc>
          </a:pPr>
          <a:r>
            <a:rPr lang="en-GB" dirty="0"/>
            <a:t>Atmospheric forcing: ERA5 reanalysis (initial &amp; lateral boundaries)</a:t>
          </a:r>
          <a:endParaRPr lang="en-US" dirty="0"/>
        </a:p>
      </dgm:t>
    </dgm:pt>
    <dgm:pt modelId="{4D521F75-5843-41BD-B8A0-0416ABC41D8B}" type="parTrans" cxnId="{392C29E8-C27B-42EC-8FB6-9B192CCED31D}">
      <dgm:prSet/>
      <dgm:spPr/>
      <dgm:t>
        <a:bodyPr/>
        <a:lstStyle/>
        <a:p>
          <a:endParaRPr lang="en-US"/>
        </a:p>
      </dgm:t>
    </dgm:pt>
    <dgm:pt modelId="{525BCE84-469F-4A49-9F23-0AA7687B0A7E}" type="sibTrans" cxnId="{392C29E8-C27B-42EC-8FB6-9B192CCED31D}">
      <dgm:prSet/>
      <dgm:spPr/>
      <dgm:t>
        <a:bodyPr/>
        <a:lstStyle/>
        <a:p>
          <a:endParaRPr lang="en-US"/>
        </a:p>
      </dgm:t>
    </dgm:pt>
    <dgm:pt modelId="{0AAB1EA2-31A3-430D-AC70-F9A12C4312EA}" type="pres">
      <dgm:prSet presAssocID="{EF92DE54-D1F0-491B-BAE4-0C76C8AB6770}" presName="root" presStyleCnt="0">
        <dgm:presLayoutVars>
          <dgm:dir/>
          <dgm:resizeHandles val="exact"/>
        </dgm:presLayoutVars>
      </dgm:prSet>
      <dgm:spPr/>
    </dgm:pt>
    <dgm:pt modelId="{A1BDEBA5-C478-430B-BD98-45EA62CC0470}" type="pres">
      <dgm:prSet presAssocID="{56779AED-3D6C-4AB3-B3BA-DF734793BBF0}" presName="compNode" presStyleCnt="0"/>
      <dgm:spPr/>
    </dgm:pt>
    <dgm:pt modelId="{89D8F8B1-217F-4484-9208-DF8E69624388}" type="pres">
      <dgm:prSet presAssocID="{56779AED-3D6C-4AB3-B3BA-DF734793BBF0}" presName="bgRect" presStyleLbl="bgShp" presStyleIdx="0" presStyleCnt="4"/>
      <dgm:spPr/>
    </dgm:pt>
    <dgm:pt modelId="{2674093E-2453-46AC-9C8D-BC9197E7AF2D}" type="pres">
      <dgm:prSet presAssocID="{56779AED-3D6C-4AB3-B3BA-DF734793BBF0}"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High Temperature"/>
        </a:ext>
      </dgm:extLst>
    </dgm:pt>
    <dgm:pt modelId="{75C49B95-12FE-4E06-834A-F83B75A1620E}" type="pres">
      <dgm:prSet presAssocID="{56779AED-3D6C-4AB3-B3BA-DF734793BBF0}" presName="spaceRect" presStyleCnt="0"/>
      <dgm:spPr/>
    </dgm:pt>
    <dgm:pt modelId="{1C3C336B-E7B2-46C1-A33E-781F346DC4E6}" type="pres">
      <dgm:prSet presAssocID="{56779AED-3D6C-4AB3-B3BA-DF734793BBF0}" presName="parTx" presStyleLbl="revTx" presStyleIdx="0" presStyleCnt="4">
        <dgm:presLayoutVars>
          <dgm:chMax val="0"/>
          <dgm:chPref val="0"/>
        </dgm:presLayoutVars>
      </dgm:prSet>
      <dgm:spPr/>
    </dgm:pt>
    <dgm:pt modelId="{15A4DE0A-2BBD-434E-95C1-76BDDECA92A4}" type="pres">
      <dgm:prSet presAssocID="{684355E5-FDF4-4CA3-99E4-D1A66C8C1B55}" presName="sibTrans" presStyleCnt="0"/>
      <dgm:spPr/>
    </dgm:pt>
    <dgm:pt modelId="{3F4286BE-B24C-46F4-AC0A-18BDB44305E8}" type="pres">
      <dgm:prSet presAssocID="{6A483530-9FB9-4C42-A35A-4700DF136E4E}" presName="compNode" presStyleCnt="0"/>
      <dgm:spPr/>
    </dgm:pt>
    <dgm:pt modelId="{A4B7B8C4-04BC-4253-9823-432FB939F956}" type="pres">
      <dgm:prSet presAssocID="{6A483530-9FB9-4C42-A35A-4700DF136E4E}" presName="bgRect" presStyleLbl="bgShp" presStyleIdx="1" presStyleCnt="4"/>
      <dgm:spPr/>
    </dgm:pt>
    <dgm:pt modelId="{D54805A6-F4E3-415D-8D1B-C29D048E45F6}" type="pres">
      <dgm:prSet presAssocID="{6A483530-9FB9-4C42-A35A-4700DF136E4E}"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hevron Arrows"/>
        </a:ext>
      </dgm:extLst>
    </dgm:pt>
    <dgm:pt modelId="{A1111451-A994-4812-A205-E9E8ECAB4BF9}" type="pres">
      <dgm:prSet presAssocID="{6A483530-9FB9-4C42-A35A-4700DF136E4E}" presName="spaceRect" presStyleCnt="0"/>
      <dgm:spPr/>
    </dgm:pt>
    <dgm:pt modelId="{30013D47-B2F4-4AC9-B9C5-2C6CBA2A60F8}" type="pres">
      <dgm:prSet presAssocID="{6A483530-9FB9-4C42-A35A-4700DF136E4E}" presName="parTx" presStyleLbl="revTx" presStyleIdx="1" presStyleCnt="4">
        <dgm:presLayoutVars>
          <dgm:chMax val="0"/>
          <dgm:chPref val="0"/>
        </dgm:presLayoutVars>
      </dgm:prSet>
      <dgm:spPr/>
    </dgm:pt>
    <dgm:pt modelId="{5162DEA1-09C7-4016-AD3E-5BA174D3B440}" type="pres">
      <dgm:prSet presAssocID="{3C25FDB9-67FE-4E66-998A-5BC9D2FF57BF}" presName="sibTrans" presStyleCnt="0"/>
      <dgm:spPr/>
    </dgm:pt>
    <dgm:pt modelId="{6BDAA54E-A6B4-400F-AF34-8074E12CA9FA}" type="pres">
      <dgm:prSet presAssocID="{682B88B4-B8C2-4BB7-911C-658BFF6A3245}" presName="compNode" presStyleCnt="0"/>
      <dgm:spPr/>
    </dgm:pt>
    <dgm:pt modelId="{48B4701E-7A8C-4B22-AB69-DFB1DECA5A94}" type="pres">
      <dgm:prSet presAssocID="{682B88B4-B8C2-4BB7-911C-658BFF6A3245}" presName="bgRect" presStyleLbl="bgShp" presStyleIdx="2" presStyleCnt="4"/>
      <dgm:spPr/>
    </dgm:pt>
    <dgm:pt modelId="{51065C16-9796-4316-A60E-182CD242D170}" type="pres">
      <dgm:prSet presAssocID="{682B88B4-B8C2-4BB7-911C-658BFF6A3245}"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Lightning"/>
        </a:ext>
      </dgm:extLst>
    </dgm:pt>
    <dgm:pt modelId="{F8DC169E-B633-4942-8B55-50486D3F8FD3}" type="pres">
      <dgm:prSet presAssocID="{682B88B4-B8C2-4BB7-911C-658BFF6A3245}" presName="spaceRect" presStyleCnt="0"/>
      <dgm:spPr/>
    </dgm:pt>
    <dgm:pt modelId="{5B3E6276-786A-4861-A256-DD64F39BE66E}" type="pres">
      <dgm:prSet presAssocID="{682B88B4-B8C2-4BB7-911C-658BFF6A3245}" presName="parTx" presStyleLbl="revTx" presStyleIdx="2" presStyleCnt="4">
        <dgm:presLayoutVars>
          <dgm:chMax val="0"/>
          <dgm:chPref val="0"/>
        </dgm:presLayoutVars>
      </dgm:prSet>
      <dgm:spPr/>
    </dgm:pt>
    <dgm:pt modelId="{5BF83E8E-18A0-4DCC-802E-A74DBCD8ABAA}" type="pres">
      <dgm:prSet presAssocID="{8332CDF5-0433-4930-A011-857C3B80E9F7}" presName="sibTrans" presStyleCnt="0"/>
      <dgm:spPr/>
    </dgm:pt>
    <dgm:pt modelId="{24B3B74C-D561-411E-84C7-440A26CC8F02}" type="pres">
      <dgm:prSet presAssocID="{9972E209-8859-4391-89AD-C7BFF2E70AAF}" presName="compNode" presStyleCnt="0"/>
      <dgm:spPr/>
    </dgm:pt>
    <dgm:pt modelId="{50E98EAD-3801-425F-9CAA-A617AD5B35B9}" type="pres">
      <dgm:prSet presAssocID="{9972E209-8859-4391-89AD-C7BFF2E70AAF}" presName="bgRect" presStyleLbl="bgShp" presStyleIdx="3" presStyleCnt="4"/>
      <dgm:spPr/>
    </dgm:pt>
    <dgm:pt modelId="{074CCEE9-8495-4704-A21B-DEC700398093}" type="pres">
      <dgm:prSet presAssocID="{9972E209-8859-4391-89AD-C7BFF2E70AAF}"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Disconnected"/>
        </a:ext>
      </dgm:extLst>
    </dgm:pt>
    <dgm:pt modelId="{49F42B07-1FC5-4617-A726-5DBE733448E7}" type="pres">
      <dgm:prSet presAssocID="{9972E209-8859-4391-89AD-C7BFF2E70AAF}" presName="spaceRect" presStyleCnt="0"/>
      <dgm:spPr/>
    </dgm:pt>
    <dgm:pt modelId="{62732684-39E2-47D6-9DE6-D044C70344A4}" type="pres">
      <dgm:prSet presAssocID="{9972E209-8859-4391-89AD-C7BFF2E70AAF}" presName="parTx" presStyleLbl="revTx" presStyleIdx="3" presStyleCnt="4">
        <dgm:presLayoutVars>
          <dgm:chMax val="0"/>
          <dgm:chPref val="0"/>
        </dgm:presLayoutVars>
      </dgm:prSet>
      <dgm:spPr/>
    </dgm:pt>
  </dgm:ptLst>
  <dgm:cxnLst>
    <dgm:cxn modelId="{EA851B14-31E2-E049-AC7E-31C6C3CC940A}" type="presOf" srcId="{6A483530-9FB9-4C42-A35A-4700DF136E4E}" destId="{30013D47-B2F4-4AC9-B9C5-2C6CBA2A60F8}" srcOrd="0" destOrd="0" presId="urn:microsoft.com/office/officeart/2018/2/layout/IconVerticalSolidList"/>
    <dgm:cxn modelId="{44BDDA16-E6FA-BF4D-A3AC-A0B1CF55015B}" type="presOf" srcId="{682B88B4-B8C2-4BB7-911C-658BFF6A3245}" destId="{5B3E6276-786A-4861-A256-DD64F39BE66E}" srcOrd="0" destOrd="0" presId="urn:microsoft.com/office/officeart/2018/2/layout/IconVerticalSolidList"/>
    <dgm:cxn modelId="{D199DD32-9B47-4B4A-90C8-53BE1446ED4D}" srcId="{EF92DE54-D1F0-491B-BAE4-0C76C8AB6770}" destId="{6A483530-9FB9-4C42-A35A-4700DF136E4E}" srcOrd="1" destOrd="0" parTransId="{C1058B8C-716D-42C8-B2F6-7D57B9718FAB}" sibTransId="{3C25FDB9-67FE-4E66-998A-5BC9D2FF57BF}"/>
    <dgm:cxn modelId="{65D5B537-86BE-4A07-8ED4-714F5CEEA20C}" srcId="{EF92DE54-D1F0-491B-BAE4-0C76C8AB6770}" destId="{682B88B4-B8C2-4BB7-911C-658BFF6A3245}" srcOrd="2" destOrd="0" parTransId="{7DFC98E5-BC78-474E-AD45-7EB63B9DAB1B}" sibTransId="{8332CDF5-0433-4930-A011-857C3B80E9F7}"/>
    <dgm:cxn modelId="{C585A18F-5BEF-494A-B4E8-9012D893E8AA}" type="presOf" srcId="{56779AED-3D6C-4AB3-B3BA-DF734793BBF0}" destId="{1C3C336B-E7B2-46C1-A33E-781F346DC4E6}" srcOrd="0" destOrd="0" presId="urn:microsoft.com/office/officeart/2018/2/layout/IconVerticalSolidList"/>
    <dgm:cxn modelId="{A7EDB8B7-0BEC-B448-B26C-CAAF59DC4B79}" type="presOf" srcId="{9972E209-8859-4391-89AD-C7BFF2E70AAF}" destId="{62732684-39E2-47D6-9DE6-D044C70344A4}" srcOrd="0" destOrd="0" presId="urn:microsoft.com/office/officeart/2018/2/layout/IconVerticalSolidList"/>
    <dgm:cxn modelId="{7B1571E4-2479-B34C-95C1-B73CCA26AFD1}" type="presOf" srcId="{EF92DE54-D1F0-491B-BAE4-0C76C8AB6770}" destId="{0AAB1EA2-31A3-430D-AC70-F9A12C4312EA}" srcOrd="0" destOrd="0" presId="urn:microsoft.com/office/officeart/2018/2/layout/IconVerticalSolidList"/>
    <dgm:cxn modelId="{45F92EE6-D025-4CE2-A195-34D41F1316EF}" srcId="{EF92DE54-D1F0-491B-BAE4-0C76C8AB6770}" destId="{56779AED-3D6C-4AB3-B3BA-DF734793BBF0}" srcOrd="0" destOrd="0" parTransId="{17A75D2C-D85F-4EA2-9C92-700F8FB5631A}" sibTransId="{684355E5-FDF4-4CA3-99E4-D1A66C8C1B55}"/>
    <dgm:cxn modelId="{392C29E8-C27B-42EC-8FB6-9B192CCED31D}" srcId="{EF92DE54-D1F0-491B-BAE4-0C76C8AB6770}" destId="{9972E209-8859-4391-89AD-C7BFF2E70AAF}" srcOrd="3" destOrd="0" parTransId="{4D521F75-5843-41BD-B8A0-0416ABC41D8B}" sibTransId="{525BCE84-469F-4A49-9F23-0AA7687B0A7E}"/>
    <dgm:cxn modelId="{4772FF04-B868-B641-9B72-717E43776BF9}" type="presParOf" srcId="{0AAB1EA2-31A3-430D-AC70-F9A12C4312EA}" destId="{A1BDEBA5-C478-430B-BD98-45EA62CC0470}" srcOrd="0" destOrd="0" presId="urn:microsoft.com/office/officeart/2018/2/layout/IconVerticalSolidList"/>
    <dgm:cxn modelId="{249D514E-C0EF-DD41-A22A-044DEE9930DE}" type="presParOf" srcId="{A1BDEBA5-C478-430B-BD98-45EA62CC0470}" destId="{89D8F8B1-217F-4484-9208-DF8E69624388}" srcOrd="0" destOrd="0" presId="urn:microsoft.com/office/officeart/2018/2/layout/IconVerticalSolidList"/>
    <dgm:cxn modelId="{923DA75F-B382-3A45-BC30-2F5BE0B13BAA}" type="presParOf" srcId="{A1BDEBA5-C478-430B-BD98-45EA62CC0470}" destId="{2674093E-2453-46AC-9C8D-BC9197E7AF2D}" srcOrd="1" destOrd="0" presId="urn:microsoft.com/office/officeart/2018/2/layout/IconVerticalSolidList"/>
    <dgm:cxn modelId="{3538C3EC-B615-4E40-8D9D-94AF8587C10D}" type="presParOf" srcId="{A1BDEBA5-C478-430B-BD98-45EA62CC0470}" destId="{75C49B95-12FE-4E06-834A-F83B75A1620E}" srcOrd="2" destOrd="0" presId="urn:microsoft.com/office/officeart/2018/2/layout/IconVerticalSolidList"/>
    <dgm:cxn modelId="{BA3B7361-9E41-EF4F-9056-2268B20A37D4}" type="presParOf" srcId="{A1BDEBA5-C478-430B-BD98-45EA62CC0470}" destId="{1C3C336B-E7B2-46C1-A33E-781F346DC4E6}" srcOrd="3" destOrd="0" presId="urn:microsoft.com/office/officeart/2018/2/layout/IconVerticalSolidList"/>
    <dgm:cxn modelId="{CF5042FF-4E4D-0241-8C92-19AA7E4B6BE6}" type="presParOf" srcId="{0AAB1EA2-31A3-430D-AC70-F9A12C4312EA}" destId="{15A4DE0A-2BBD-434E-95C1-76BDDECA92A4}" srcOrd="1" destOrd="0" presId="urn:microsoft.com/office/officeart/2018/2/layout/IconVerticalSolidList"/>
    <dgm:cxn modelId="{B593E813-F133-A540-AC4E-7ABCB79B05FA}" type="presParOf" srcId="{0AAB1EA2-31A3-430D-AC70-F9A12C4312EA}" destId="{3F4286BE-B24C-46F4-AC0A-18BDB44305E8}" srcOrd="2" destOrd="0" presId="urn:microsoft.com/office/officeart/2018/2/layout/IconVerticalSolidList"/>
    <dgm:cxn modelId="{AF03A231-B728-3540-816E-581D66D07566}" type="presParOf" srcId="{3F4286BE-B24C-46F4-AC0A-18BDB44305E8}" destId="{A4B7B8C4-04BC-4253-9823-432FB939F956}" srcOrd="0" destOrd="0" presId="urn:microsoft.com/office/officeart/2018/2/layout/IconVerticalSolidList"/>
    <dgm:cxn modelId="{E5F18BCB-411A-0241-A5E1-65A038DA18EA}" type="presParOf" srcId="{3F4286BE-B24C-46F4-AC0A-18BDB44305E8}" destId="{D54805A6-F4E3-415D-8D1B-C29D048E45F6}" srcOrd="1" destOrd="0" presId="urn:microsoft.com/office/officeart/2018/2/layout/IconVerticalSolidList"/>
    <dgm:cxn modelId="{1F33432B-8173-464E-BC62-ADE01E3AF57E}" type="presParOf" srcId="{3F4286BE-B24C-46F4-AC0A-18BDB44305E8}" destId="{A1111451-A994-4812-A205-E9E8ECAB4BF9}" srcOrd="2" destOrd="0" presId="urn:microsoft.com/office/officeart/2018/2/layout/IconVerticalSolidList"/>
    <dgm:cxn modelId="{9B7F9E13-05D2-C947-8F4A-31BFB1637D2B}" type="presParOf" srcId="{3F4286BE-B24C-46F4-AC0A-18BDB44305E8}" destId="{30013D47-B2F4-4AC9-B9C5-2C6CBA2A60F8}" srcOrd="3" destOrd="0" presId="urn:microsoft.com/office/officeart/2018/2/layout/IconVerticalSolidList"/>
    <dgm:cxn modelId="{82095392-66E5-A64D-AAD6-C215FE81F1FB}" type="presParOf" srcId="{0AAB1EA2-31A3-430D-AC70-F9A12C4312EA}" destId="{5162DEA1-09C7-4016-AD3E-5BA174D3B440}" srcOrd="3" destOrd="0" presId="urn:microsoft.com/office/officeart/2018/2/layout/IconVerticalSolidList"/>
    <dgm:cxn modelId="{96B2B0AB-D51B-1B4A-BF97-77A1C2B514AB}" type="presParOf" srcId="{0AAB1EA2-31A3-430D-AC70-F9A12C4312EA}" destId="{6BDAA54E-A6B4-400F-AF34-8074E12CA9FA}" srcOrd="4" destOrd="0" presId="urn:microsoft.com/office/officeart/2018/2/layout/IconVerticalSolidList"/>
    <dgm:cxn modelId="{6EE4161D-3E3C-C648-AB72-739743526CCD}" type="presParOf" srcId="{6BDAA54E-A6B4-400F-AF34-8074E12CA9FA}" destId="{48B4701E-7A8C-4B22-AB69-DFB1DECA5A94}" srcOrd="0" destOrd="0" presId="urn:microsoft.com/office/officeart/2018/2/layout/IconVerticalSolidList"/>
    <dgm:cxn modelId="{71236AD9-5BA0-0649-A89F-890D688C3C03}" type="presParOf" srcId="{6BDAA54E-A6B4-400F-AF34-8074E12CA9FA}" destId="{51065C16-9796-4316-A60E-182CD242D170}" srcOrd="1" destOrd="0" presId="urn:microsoft.com/office/officeart/2018/2/layout/IconVerticalSolidList"/>
    <dgm:cxn modelId="{36186E40-DF36-F944-8EA9-B1C22D888461}" type="presParOf" srcId="{6BDAA54E-A6B4-400F-AF34-8074E12CA9FA}" destId="{F8DC169E-B633-4942-8B55-50486D3F8FD3}" srcOrd="2" destOrd="0" presId="urn:microsoft.com/office/officeart/2018/2/layout/IconVerticalSolidList"/>
    <dgm:cxn modelId="{0205722E-5F5B-1A4D-9A24-70E5B0A7B805}" type="presParOf" srcId="{6BDAA54E-A6B4-400F-AF34-8074E12CA9FA}" destId="{5B3E6276-786A-4861-A256-DD64F39BE66E}" srcOrd="3" destOrd="0" presId="urn:microsoft.com/office/officeart/2018/2/layout/IconVerticalSolidList"/>
    <dgm:cxn modelId="{763DC182-4E0D-F24F-8493-A6E798B5195E}" type="presParOf" srcId="{0AAB1EA2-31A3-430D-AC70-F9A12C4312EA}" destId="{5BF83E8E-18A0-4DCC-802E-A74DBCD8ABAA}" srcOrd="5" destOrd="0" presId="urn:microsoft.com/office/officeart/2018/2/layout/IconVerticalSolidList"/>
    <dgm:cxn modelId="{46DF2B3C-180E-5048-B05E-DF1875BCE056}" type="presParOf" srcId="{0AAB1EA2-31A3-430D-AC70-F9A12C4312EA}" destId="{24B3B74C-D561-411E-84C7-440A26CC8F02}" srcOrd="6" destOrd="0" presId="urn:microsoft.com/office/officeart/2018/2/layout/IconVerticalSolidList"/>
    <dgm:cxn modelId="{E5CB73B1-EA63-6548-8D1F-964AFB229B05}" type="presParOf" srcId="{24B3B74C-D561-411E-84C7-440A26CC8F02}" destId="{50E98EAD-3801-425F-9CAA-A617AD5B35B9}" srcOrd="0" destOrd="0" presId="urn:microsoft.com/office/officeart/2018/2/layout/IconVerticalSolidList"/>
    <dgm:cxn modelId="{B7410D28-D547-B644-B676-0750BEEA970C}" type="presParOf" srcId="{24B3B74C-D561-411E-84C7-440A26CC8F02}" destId="{074CCEE9-8495-4704-A21B-DEC700398093}" srcOrd="1" destOrd="0" presId="urn:microsoft.com/office/officeart/2018/2/layout/IconVerticalSolidList"/>
    <dgm:cxn modelId="{188FBCBA-BD9E-3245-90DC-4FA0D763B053}" type="presParOf" srcId="{24B3B74C-D561-411E-84C7-440A26CC8F02}" destId="{49F42B07-1FC5-4617-A726-5DBE733448E7}" srcOrd="2" destOrd="0" presId="urn:microsoft.com/office/officeart/2018/2/layout/IconVerticalSolidList"/>
    <dgm:cxn modelId="{FED25314-29B9-B74E-9191-4FC7322B74A2}" type="presParOf" srcId="{24B3B74C-D561-411E-84C7-440A26CC8F02}" destId="{62732684-39E2-47D6-9DE6-D044C70344A4}"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D8F8B1-217F-4484-9208-DF8E69624388}">
      <dsp:nvSpPr>
        <dsp:cNvPr id="0" name=""/>
        <dsp:cNvSpPr/>
      </dsp:nvSpPr>
      <dsp:spPr>
        <a:xfrm>
          <a:off x="0" y="1805"/>
          <a:ext cx="5922983" cy="91531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674093E-2453-46AC-9C8D-BC9197E7AF2D}">
      <dsp:nvSpPr>
        <dsp:cNvPr id="0" name=""/>
        <dsp:cNvSpPr/>
      </dsp:nvSpPr>
      <dsp:spPr>
        <a:xfrm>
          <a:off x="276881" y="207750"/>
          <a:ext cx="503420" cy="50342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C3C336B-E7B2-46C1-A33E-781F346DC4E6}">
      <dsp:nvSpPr>
        <dsp:cNvPr id="0" name=""/>
        <dsp:cNvSpPr/>
      </dsp:nvSpPr>
      <dsp:spPr>
        <a:xfrm>
          <a:off x="1057183" y="1805"/>
          <a:ext cx="4865799"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977900">
            <a:lnSpc>
              <a:spcPct val="100000"/>
            </a:lnSpc>
            <a:spcBef>
              <a:spcPct val="0"/>
            </a:spcBef>
            <a:spcAft>
              <a:spcPct val="35000"/>
            </a:spcAft>
            <a:buNone/>
          </a:pPr>
          <a:r>
            <a:rPr lang="en-GB" sz="2200" kern="1200" dirty="0"/>
            <a:t>Model: ICON (convection-permitting)</a:t>
          </a:r>
          <a:endParaRPr lang="en-US" sz="2200" kern="1200" dirty="0"/>
        </a:p>
      </dsp:txBody>
      <dsp:txXfrm>
        <a:off x="1057183" y="1805"/>
        <a:ext cx="4865799" cy="915310"/>
      </dsp:txXfrm>
    </dsp:sp>
    <dsp:sp modelId="{A4B7B8C4-04BC-4253-9823-432FB939F956}">
      <dsp:nvSpPr>
        <dsp:cNvPr id="0" name=""/>
        <dsp:cNvSpPr/>
      </dsp:nvSpPr>
      <dsp:spPr>
        <a:xfrm>
          <a:off x="0" y="1145944"/>
          <a:ext cx="5922983" cy="91531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4805A6-F4E3-415D-8D1B-C29D048E45F6}">
      <dsp:nvSpPr>
        <dsp:cNvPr id="0" name=""/>
        <dsp:cNvSpPr/>
      </dsp:nvSpPr>
      <dsp:spPr>
        <a:xfrm>
          <a:off x="276881" y="1351889"/>
          <a:ext cx="503420" cy="50342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0013D47-B2F4-4AC9-B9C5-2C6CBA2A60F8}">
      <dsp:nvSpPr>
        <dsp:cNvPr id="0" name=""/>
        <dsp:cNvSpPr/>
      </dsp:nvSpPr>
      <dsp:spPr>
        <a:xfrm>
          <a:off x="1057183" y="1145944"/>
          <a:ext cx="4865799"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977900">
            <a:lnSpc>
              <a:spcPct val="100000"/>
            </a:lnSpc>
            <a:spcBef>
              <a:spcPct val="0"/>
            </a:spcBef>
            <a:spcAft>
              <a:spcPct val="35000"/>
            </a:spcAft>
            <a:buNone/>
          </a:pPr>
          <a:r>
            <a:rPr lang="en-GB" sz="2200" kern="1200" dirty="0"/>
            <a:t>Resolution: 3 km horizontal</a:t>
          </a:r>
          <a:endParaRPr lang="en-US" sz="2200" kern="1200" dirty="0"/>
        </a:p>
      </dsp:txBody>
      <dsp:txXfrm>
        <a:off x="1057183" y="1145944"/>
        <a:ext cx="4865799" cy="915310"/>
      </dsp:txXfrm>
    </dsp:sp>
    <dsp:sp modelId="{48B4701E-7A8C-4B22-AB69-DFB1DECA5A94}">
      <dsp:nvSpPr>
        <dsp:cNvPr id="0" name=""/>
        <dsp:cNvSpPr/>
      </dsp:nvSpPr>
      <dsp:spPr>
        <a:xfrm>
          <a:off x="0" y="2290082"/>
          <a:ext cx="5922983" cy="91531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1065C16-9796-4316-A60E-182CD242D170}">
      <dsp:nvSpPr>
        <dsp:cNvPr id="0" name=""/>
        <dsp:cNvSpPr/>
      </dsp:nvSpPr>
      <dsp:spPr>
        <a:xfrm>
          <a:off x="276881" y="2496027"/>
          <a:ext cx="503420" cy="50342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B3E6276-786A-4861-A256-DD64F39BE66E}">
      <dsp:nvSpPr>
        <dsp:cNvPr id="0" name=""/>
        <dsp:cNvSpPr/>
      </dsp:nvSpPr>
      <dsp:spPr>
        <a:xfrm>
          <a:off x="1057183" y="2290082"/>
          <a:ext cx="4865799"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977900">
            <a:lnSpc>
              <a:spcPct val="100000"/>
            </a:lnSpc>
            <a:spcBef>
              <a:spcPct val="0"/>
            </a:spcBef>
            <a:spcAft>
              <a:spcPct val="35000"/>
            </a:spcAft>
            <a:buNone/>
          </a:pPr>
          <a:r>
            <a:rPr lang="en-GB" sz="2200" kern="1200"/>
            <a:t>Simulation period: 1 month including Storm Boris</a:t>
          </a:r>
          <a:endParaRPr lang="en-US" sz="2200" kern="1200"/>
        </a:p>
      </dsp:txBody>
      <dsp:txXfrm>
        <a:off x="1057183" y="2290082"/>
        <a:ext cx="4865799" cy="915310"/>
      </dsp:txXfrm>
    </dsp:sp>
    <dsp:sp modelId="{50E98EAD-3801-425F-9CAA-A617AD5B35B9}">
      <dsp:nvSpPr>
        <dsp:cNvPr id="0" name=""/>
        <dsp:cNvSpPr/>
      </dsp:nvSpPr>
      <dsp:spPr>
        <a:xfrm>
          <a:off x="0" y="3434221"/>
          <a:ext cx="5922983" cy="91531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74CCEE9-8495-4704-A21B-DEC700398093}">
      <dsp:nvSpPr>
        <dsp:cNvPr id="0" name=""/>
        <dsp:cNvSpPr/>
      </dsp:nvSpPr>
      <dsp:spPr>
        <a:xfrm>
          <a:off x="276881" y="3640166"/>
          <a:ext cx="503420" cy="50342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2732684-39E2-47D6-9DE6-D044C70344A4}">
      <dsp:nvSpPr>
        <dsp:cNvPr id="0" name=""/>
        <dsp:cNvSpPr/>
      </dsp:nvSpPr>
      <dsp:spPr>
        <a:xfrm>
          <a:off x="1057183" y="3434221"/>
          <a:ext cx="4865799"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977900">
            <a:lnSpc>
              <a:spcPct val="100000"/>
            </a:lnSpc>
            <a:spcBef>
              <a:spcPct val="0"/>
            </a:spcBef>
            <a:spcAft>
              <a:spcPct val="35000"/>
            </a:spcAft>
            <a:buNone/>
          </a:pPr>
          <a:r>
            <a:rPr lang="en-GB" sz="2200" kern="1200" dirty="0"/>
            <a:t>Atmospheric forcing: ERA5 reanalysis (initial &amp; lateral boundaries)</a:t>
          </a:r>
          <a:endParaRPr lang="en-US" sz="2200" kern="1200" dirty="0"/>
        </a:p>
      </dsp:txBody>
      <dsp:txXfrm>
        <a:off x="1057183" y="3434221"/>
        <a:ext cx="4865799" cy="915310"/>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H"/>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C7E37B8-ED10-FA4C-B2D8-26B0C67A4825}" type="datetimeFigureOut">
              <a:rPr lang="en-CH" smtClean="0"/>
              <a:t>17.06.2026</a:t>
            </a:fld>
            <a:endParaRPr lang="en-CH"/>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H"/>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H"/>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2E9C47-095C-1A4C-8CDD-6C93D37F0B5F}" type="slidenum">
              <a:rPr lang="en-CH" smtClean="0"/>
              <a:t>‹#›</a:t>
            </a:fld>
            <a:endParaRPr lang="en-CH"/>
          </a:p>
        </p:txBody>
      </p:sp>
    </p:spTree>
    <p:extLst>
      <p:ext uri="{BB962C8B-B14F-4D97-AF65-F5344CB8AC3E}">
        <p14:creationId xmlns:p14="http://schemas.microsoft.com/office/powerpoint/2010/main" val="9869788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climate.copernicus.eu/climate-bulletins" TargetMode="External"/><Relationship Id="rId2" Type="http://schemas.openxmlformats.org/officeDocument/2006/relationships/slide" Target="../slides/slide6.xml"/><Relationship Id="rId1" Type="http://schemas.openxmlformats.org/officeDocument/2006/relationships/notesMaster" Target="../notesMasters/notesMaster1.xml"/><Relationship Id="rId6" Type="http://schemas.openxmlformats.org/officeDocument/2006/relationships/hyperlink" Target="https://eumetnet.eu/east-mediterranean-storm-naming-group-names-its-first-storm/" TargetMode="External"/><Relationship Id="rId5" Type="http://schemas.openxmlformats.org/officeDocument/2006/relationships/hyperlink" Target="https://www.meteoam.it/it/rmsc---numerical-weather-prediction" TargetMode="External"/><Relationship Id="rId4" Type="http://schemas.openxmlformats.org/officeDocument/2006/relationships/hyperlink" Target="https://climate.copernicus.eu/precipitation-relative-humidity-and-soil-moisture-september-2024"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H" sz="1200" kern="1200" dirty="0">
                <a:solidFill>
                  <a:schemeClr val="tx1"/>
                </a:solidFill>
                <a:effectLst/>
                <a:latin typeface="+mn-lt"/>
                <a:ea typeface="+mn-ea"/>
                <a:cs typeface="+mn-cs"/>
              </a:rPr>
              <a:t>“Good morning, and thank you for the invitation.</a:t>
            </a:r>
            <a:br>
              <a:rPr lang="en-CH" sz="1200" kern="1200" dirty="0">
                <a:solidFill>
                  <a:schemeClr val="tx1"/>
                </a:solidFill>
                <a:effectLst/>
                <a:latin typeface="+mn-lt"/>
                <a:ea typeface="+mn-ea"/>
                <a:cs typeface="+mn-cs"/>
              </a:rPr>
            </a:br>
            <a:r>
              <a:rPr lang="en-CH" sz="1200" kern="1200" dirty="0">
                <a:solidFill>
                  <a:schemeClr val="tx1"/>
                </a:solidFill>
                <a:effectLst/>
                <a:latin typeface="+mn-lt"/>
                <a:ea typeface="+mn-ea"/>
                <a:cs typeface="+mn-cs"/>
              </a:rPr>
              <a:t>Today I’ll talk about climate extremes in a warming world.</a:t>
            </a:r>
            <a:br>
              <a:rPr lang="en-CH" sz="1200" kern="1200" dirty="0">
                <a:solidFill>
                  <a:schemeClr val="tx1"/>
                </a:solidFill>
                <a:effectLst/>
                <a:latin typeface="+mn-lt"/>
                <a:ea typeface="+mn-ea"/>
                <a:cs typeface="+mn-cs"/>
              </a:rPr>
            </a:br>
            <a:r>
              <a:rPr lang="en-CH" sz="1200" kern="1200" dirty="0">
                <a:solidFill>
                  <a:schemeClr val="tx1"/>
                </a:solidFill>
                <a:effectLst/>
                <a:latin typeface="+mn-lt"/>
                <a:ea typeface="+mn-ea"/>
                <a:cs typeface="+mn-cs"/>
              </a:rPr>
              <a:t>I’ll first briefly summarize where we stand in terms of mean climate change, then show how this translates into changes in extremes, and finally zoom in on a recent high-impact event — Storm Boris — to illustrate how we can study thermodynamic sensitivity using high-resolution modelling.”</a:t>
            </a:r>
          </a:p>
          <a:p>
            <a:endParaRPr lang="en-CH" dirty="0"/>
          </a:p>
        </p:txBody>
      </p:sp>
      <p:sp>
        <p:nvSpPr>
          <p:cNvPr id="4" name="Slide Number Placeholder 3"/>
          <p:cNvSpPr>
            <a:spLocks noGrp="1"/>
          </p:cNvSpPr>
          <p:nvPr>
            <p:ph type="sldNum" sz="quarter" idx="5"/>
          </p:nvPr>
        </p:nvSpPr>
        <p:spPr/>
        <p:txBody>
          <a:bodyPr/>
          <a:lstStyle/>
          <a:p>
            <a:fld id="{7C2E9C47-095C-1A4C-8CDD-6C93D37F0B5F}" type="slidenum">
              <a:rPr lang="en-CH" smtClean="0"/>
              <a:t>1</a:t>
            </a:fld>
            <a:endParaRPr lang="en-CH"/>
          </a:p>
        </p:txBody>
      </p:sp>
    </p:spTree>
    <p:extLst>
      <p:ext uri="{BB962C8B-B14F-4D97-AF65-F5344CB8AC3E}">
        <p14:creationId xmlns:p14="http://schemas.microsoft.com/office/powerpoint/2010/main" val="23383354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In today’s climate, which is 1.3°C warmer than at the beginning of the industrial period, a rainfall event of this magnitude is a very rare event expected to occur about once every 100 to 300 years. As the event is by far the heaviest ever recorded, the exact return time is difficult to estimate based on only about 100 years of observed data. </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When looking at the regional-scale described above, heavy four-day rainfall events have become about twice as likely and 10% more intense since the pre-industrial era. </a:t>
            </a:r>
            <a:endParaRPr lang="en-CH" dirty="0"/>
          </a:p>
          <a:p>
            <a:endParaRPr lang="en-CH" dirty="0"/>
          </a:p>
        </p:txBody>
      </p:sp>
      <p:sp>
        <p:nvSpPr>
          <p:cNvPr id="4" name="Slide Number Placeholder 3"/>
          <p:cNvSpPr>
            <a:spLocks noGrp="1"/>
          </p:cNvSpPr>
          <p:nvPr>
            <p:ph type="sldNum" sz="quarter" idx="5"/>
          </p:nvPr>
        </p:nvSpPr>
        <p:spPr/>
        <p:txBody>
          <a:bodyPr/>
          <a:lstStyle/>
          <a:p>
            <a:fld id="{7C2E9C47-095C-1A4C-8CDD-6C93D37F0B5F}" type="slidenum">
              <a:rPr lang="en-CH" smtClean="0"/>
              <a:t>2</a:t>
            </a:fld>
            <a:endParaRPr lang="en-CH"/>
          </a:p>
        </p:txBody>
      </p:sp>
    </p:spTree>
    <p:extLst>
      <p:ext uri="{BB962C8B-B14F-4D97-AF65-F5344CB8AC3E}">
        <p14:creationId xmlns:p14="http://schemas.microsoft.com/office/powerpoint/2010/main" val="41088272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How would Storm Boris have evolved under the same circulation, but without anomalously warm SSTs?</a:t>
            </a:r>
            <a:endParaRPr lang="en-CH" dirty="0"/>
          </a:p>
        </p:txBody>
      </p:sp>
      <p:sp>
        <p:nvSpPr>
          <p:cNvPr id="4" name="Slide Number Placeholder 3"/>
          <p:cNvSpPr>
            <a:spLocks noGrp="1"/>
          </p:cNvSpPr>
          <p:nvPr>
            <p:ph type="sldNum" sz="quarter" idx="5"/>
          </p:nvPr>
        </p:nvSpPr>
        <p:spPr/>
        <p:txBody>
          <a:bodyPr/>
          <a:lstStyle/>
          <a:p>
            <a:fld id="{7C2E9C47-095C-1A4C-8CDD-6C93D37F0B5F}" type="slidenum">
              <a:rPr lang="en-CH" smtClean="0"/>
              <a:t>3</a:t>
            </a:fld>
            <a:endParaRPr lang="en-CH"/>
          </a:p>
        </p:txBody>
      </p:sp>
    </p:spTree>
    <p:extLst>
      <p:ext uri="{BB962C8B-B14F-4D97-AF65-F5344CB8AC3E}">
        <p14:creationId xmlns:p14="http://schemas.microsoft.com/office/powerpoint/2010/main" val="25533557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i="1" kern="1200" dirty="0">
                <a:solidFill>
                  <a:schemeClr val="tx1"/>
                </a:solidFill>
                <a:effectLst/>
                <a:latin typeface="+mn-lt"/>
                <a:ea typeface="+mn-ea"/>
                <a:cs typeface="+mn-cs"/>
              </a:rPr>
              <a:t>Winter medicanes are largely</a:t>
            </a:r>
            <a:endParaRPr lang="en-GB"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influenced by dynamic effects and systems originating</a:t>
            </a:r>
            <a:endParaRPr lang="en-GB"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from the Atlantic (Batibeniz et al., 2020), primarily driven</a:t>
            </a:r>
            <a:endParaRPr lang="en-GB"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by external forcing through wind strength. In contrast,</a:t>
            </a:r>
            <a:endParaRPr lang="en-GB"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during the transition seasons, thermodynamic effects such</a:t>
            </a:r>
            <a:endParaRPr lang="en-GB"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as local recycling (Batibeniz et al., 2020) play a more significant</a:t>
            </a:r>
            <a:endParaRPr lang="en-GB"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role in medicane development.</a:t>
            </a:r>
          </a:p>
          <a:p>
            <a:r>
              <a:rPr lang="en-GB" dirty="0"/>
              <a:t>average difference maximum value is 6.43 in Black Sea</a:t>
            </a:r>
          </a:p>
          <a:p>
            <a:r>
              <a:rPr lang="en-GB" dirty="0"/>
              <a:t>13th up 7.18, 14</a:t>
            </a:r>
            <a:r>
              <a:rPr lang="en-GB" baseline="30000" dirty="0"/>
              <a:t>th</a:t>
            </a:r>
            <a:r>
              <a:rPr lang="en-GB" dirty="0"/>
              <a:t> up to 7.18, 15</a:t>
            </a:r>
            <a:r>
              <a:rPr lang="en-GB" baseline="30000" dirty="0"/>
              <a:t>th</a:t>
            </a:r>
            <a:r>
              <a:rPr lang="en-GB" dirty="0"/>
              <a:t> up to 6.84, 16</a:t>
            </a:r>
            <a:r>
              <a:rPr lang="en-GB" baseline="30000" dirty="0"/>
              <a:t>th</a:t>
            </a:r>
            <a:r>
              <a:rPr lang="en-GB" dirty="0"/>
              <a:t> up to 7.45</a:t>
            </a:r>
            <a:endParaRPr lang="en-CH" dirty="0"/>
          </a:p>
          <a:p>
            <a:endParaRPr lang="en-GB" sz="1200" kern="1200" dirty="0">
              <a:solidFill>
                <a:schemeClr val="tx1"/>
              </a:solidFill>
              <a:effectLst/>
              <a:latin typeface="+mn-lt"/>
              <a:ea typeface="+mn-ea"/>
              <a:cs typeface="+mn-cs"/>
            </a:endParaRPr>
          </a:p>
          <a:p>
            <a:endParaRPr lang="en-CH" dirty="0"/>
          </a:p>
        </p:txBody>
      </p:sp>
      <p:sp>
        <p:nvSpPr>
          <p:cNvPr id="4" name="Slide Number Placeholder 3"/>
          <p:cNvSpPr>
            <a:spLocks noGrp="1"/>
          </p:cNvSpPr>
          <p:nvPr>
            <p:ph type="sldNum" sz="quarter" idx="5"/>
          </p:nvPr>
        </p:nvSpPr>
        <p:spPr/>
        <p:txBody>
          <a:bodyPr/>
          <a:lstStyle/>
          <a:p>
            <a:fld id="{7C2E9C47-095C-1A4C-8CDD-6C93D37F0B5F}" type="slidenum">
              <a:rPr lang="en-CH" smtClean="0"/>
              <a:t>4</a:t>
            </a:fld>
            <a:endParaRPr lang="en-CH"/>
          </a:p>
        </p:txBody>
      </p:sp>
    </p:spTree>
    <p:extLst>
      <p:ext uri="{BB962C8B-B14F-4D97-AF65-F5344CB8AC3E}">
        <p14:creationId xmlns:p14="http://schemas.microsoft.com/office/powerpoint/2010/main" val="11485914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E08FD3-3331-61C4-120B-9E50AE41C6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8CE2B0-C57A-9BC0-5787-E920BF791D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940DFD-5360-06F1-B736-AC7A35DA84F7}"/>
              </a:ext>
            </a:extLst>
          </p:cNvPr>
          <p:cNvSpPr>
            <a:spLocks noGrp="1"/>
          </p:cNvSpPr>
          <p:nvPr>
            <p:ph type="body" idx="1"/>
          </p:nvPr>
        </p:nvSpPr>
        <p:spPr/>
        <p:txBody>
          <a:bodyPr/>
          <a:lstStyle/>
          <a:p>
            <a:r>
              <a:rPr lang="en-GB" sz="1200" i="1" kern="1200" dirty="0">
                <a:solidFill>
                  <a:schemeClr val="tx1"/>
                </a:solidFill>
                <a:effectLst/>
                <a:latin typeface="+mn-lt"/>
                <a:ea typeface="+mn-ea"/>
                <a:cs typeface="+mn-cs"/>
              </a:rPr>
              <a:t>Winter medicanes are largely</a:t>
            </a:r>
            <a:endParaRPr lang="en-GB"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influenced by dynamic effects and systems originating</a:t>
            </a:r>
            <a:endParaRPr lang="en-GB"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from the Atlantic (Batibeniz et al., 2020), primarily driven</a:t>
            </a:r>
            <a:endParaRPr lang="en-GB"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by external forcing through wind strength. In contrast,</a:t>
            </a:r>
            <a:endParaRPr lang="en-GB"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during the transition seasons, thermodynamic effects such</a:t>
            </a:r>
            <a:endParaRPr lang="en-GB"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as local recycling (Batibeniz et al., 2020) play a more significant</a:t>
            </a:r>
            <a:endParaRPr lang="en-GB"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role in medicane development.</a:t>
            </a:r>
          </a:p>
          <a:p>
            <a:r>
              <a:rPr lang="en-GB" dirty="0"/>
              <a:t>average difference maximum value is 6.43 in Black Sea</a:t>
            </a:r>
          </a:p>
          <a:p>
            <a:r>
              <a:rPr lang="en-GB" dirty="0"/>
              <a:t>13th up 7.18, 14</a:t>
            </a:r>
            <a:r>
              <a:rPr lang="en-GB" baseline="30000" dirty="0"/>
              <a:t>th</a:t>
            </a:r>
            <a:r>
              <a:rPr lang="en-GB" dirty="0"/>
              <a:t> up to 7.18, 15</a:t>
            </a:r>
            <a:r>
              <a:rPr lang="en-GB" baseline="30000" dirty="0"/>
              <a:t>th</a:t>
            </a:r>
            <a:r>
              <a:rPr lang="en-GB" dirty="0"/>
              <a:t> up to 6.84, 16</a:t>
            </a:r>
            <a:r>
              <a:rPr lang="en-GB" baseline="30000" dirty="0"/>
              <a:t>th</a:t>
            </a:r>
            <a:r>
              <a:rPr lang="en-GB" dirty="0"/>
              <a:t> up to 7.45</a:t>
            </a:r>
            <a:endParaRPr lang="en-CH" dirty="0"/>
          </a:p>
          <a:p>
            <a:endParaRPr lang="en-GB" sz="1200" kern="1200" dirty="0">
              <a:solidFill>
                <a:schemeClr val="tx1"/>
              </a:solidFill>
              <a:effectLst/>
              <a:latin typeface="+mn-lt"/>
              <a:ea typeface="+mn-ea"/>
              <a:cs typeface="+mn-cs"/>
            </a:endParaRPr>
          </a:p>
          <a:p>
            <a:endParaRPr lang="en-CH" dirty="0"/>
          </a:p>
        </p:txBody>
      </p:sp>
      <p:sp>
        <p:nvSpPr>
          <p:cNvPr id="4" name="Slide Number Placeholder 3">
            <a:extLst>
              <a:ext uri="{FF2B5EF4-FFF2-40B4-BE49-F238E27FC236}">
                <a16:creationId xmlns:a16="http://schemas.microsoft.com/office/drawing/2014/main" id="{090053EB-DE1C-A136-146E-1655C4A87652}"/>
              </a:ext>
            </a:extLst>
          </p:cNvPr>
          <p:cNvSpPr>
            <a:spLocks noGrp="1"/>
          </p:cNvSpPr>
          <p:nvPr>
            <p:ph type="sldNum" sz="quarter" idx="5"/>
          </p:nvPr>
        </p:nvSpPr>
        <p:spPr/>
        <p:txBody>
          <a:bodyPr/>
          <a:lstStyle/>
          <a:p>
            <a:fld id="{7C2E9C47-095C-1A4C-8CDD-6C93D37F0B5F}" type="slidenum">
              <a:rPr lang="en-CH" smtClean="0"/>
              <a:t>5</a:t>
            </a:fld>
            <a:endParaRPr lang="en-CH"/>
          </a:p>
        </p:txBody>
      </p:sp>
    </p:spTree>
    <p:extLst>
      <p:ext uri="{BB962C8B-B14F-4D97-AF65-F5344CB8AC3E}">
        <p14:creationId xmlns:p14="http://schemas.microsoft.com/office/powerpoint/2010/main" val="16930438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i="0" kern="1200" dirty="0">
                <a:solidFill>
                  <a:schemeClr val="tx1"/>
                </a:solidFill>
                <a:effectLst/>
                <a:latin typeface="+mn-lt"/>
                <a:ea typeface="+mn-ea"/>
                <a:cs typeface="+mn-cs"/>
              </a:rPr>
              <a:t>What it is (in simple terms):</a:t>
            </a:r>
            <a:endParaRPr lang="en-GB" sz="1200" b="0" i="0" kern="1200" dirty="0">
              <a:solidFill>
                <a:schemeClr val="tx1"/>
              </a:solidFill>
              <a:effectLst/>
              <a:latin typeface="+mn-lt"/>
              <a:ea typeface="+mn-ea"/>
              <a:cs typeface="+mn-cs"/>
            </a:endParaRPr>
          </a:p>
          <a:p>
            <a:r>
              <a:rPr lang="en-GB" sz="1200" b="0" i="1" kern="1200" dirty="0">
                <a:solidFill>
                  <a:schemeClr val="tx1"/>
                </a:solidFill>
                <a:effectLst/>
                <a:latin typeface="+mn-lt"/>
                <a:ea typeface="+mn-ea"/>
                <a:cs typeface="+mn-cs"/>
              </a:rPr>
              <a:t>The temperature of the air about 1–1.5 km (roughly 5,000 feet) above the ground.</a:t>
            </a:r>
            <a:endParaRPr lang="en-GB" sz="1200" b="0" i="0" kern="1200" dirty="0">
              <a:solidFill>
                <a:schemeClr val="tx1"/>
              </a:solidFill>
              <a:effectLst/>
              <a:latin typeface="+mn-lt"/>
              <a:ea typeface="+mn-ea"/>
              <a:cs typeface="+mn-cs"/>
            </a:endParaRPr>
          </a:p>
          <a:p>
            <a:r>
              <a:rPr lang="en-GB" sz="1200" b="1" i="0" kern="1200" dirty="0">
                <a:solidFill>
                  <a:schemeClr val="tx1"/>
                </a:solidFill>
                <a:effectLst/>
                <a:latin typeface="+mn-lt"/>
                <a:ea typeface="+mn-ea"/>
                <a:cs typeface="+mn-cs"/>
              </a:rPr>
              <a:t>Why we use it instead of surface temperature:</a:t>
            </a:r>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It’s </a:t>
            </a:r>
            <a:r>
              <a:rPr lang="en-GB" sz="1200" b="1" i="0" kern="1200" dirty="0">
                <a:solidFill>
                  <a:schemeClr val="tx1"/>
                </a:solidFill>
                <a:effectLst/>
                <a:latin typeface="+mn-lt"/>
                <a:ea typeface="+mn-ea"/>
                <a:cs typeface="+mn-cs"/>
              </a:rPr>
              <a:t>above hills, buildings, and daily heating effects</a:t>
            </a:r>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It shows the </a:t>
            </a:r>
            <a:r>
              <a:rPr lang="en-GB" sz="1200" b="1" i="0" kern="1200" dirty="0">
                <a:solidFill>
                  <a:schemeClr val="tx1"/>
                </a:solidFill>
                <a:effectLst/>
                <a:latin typeface="+mn-lt"/>
                <a:ea typeface="+mn-ea"/>
                <a:cs typeface="+mn-cs"/>
              </a:rPr>
              <a:t>true air mass</a:t>
            </a:r>
            <a:r>
              <a:rPr lang="en-GB" sz="1200" b="0" i="0" kern="1200" dirty="0">
                <a:solidFill>
                  <a:schemeClr val="tx1"/>
                </a:solidFill>
                <a:effectLst/>
                <a:latin typeface="+mn-lt"/>
                <a:ea typeface="+mn-ea"/>
                <a:cs typeface="+mn-cs"/>
              </a:rPr>
              <a:t> (warm or cold air moving in)</a:t>
            </a:r>
          </a:p>
          <a:p>
            <a:endParaRPr lang="en-GB" sz="1200" b="0" i="0" kern="1200" dirty="0">
              <a:solidFill>
                <a:schemeClr val="tx1"/>
              </a:solidFill>
              <a:effectLst/>
              <a:latin typeface="+mn-lt"/>
              <a:ea typeface="+mn-ea"/>
              <a:cs typeface="+mn-cs"/>
            </a:endParaRPr>
          </a:p>
          <a:p>
            <a:endParaRPr lang="en-GB" sz="1200" b="0" i="0" kern="1200" dirty="0">
              <a:solidFill>
                <a:schemeClr val="tx1"/>
              </a:solidFill>
              <a:effectLst/>
              <a:latin typeface="+mn-lt"/>
              <a:ea typeface="+mn-ea"/>
              <a:cs typeface="+mn-cs"/>
            </a:endParaRP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The September 2024 </a:t>
            </a:r>
            <a:r>
              <a:rPr lang="en-GB" sz="1200" b="0" i="0" u="none" strike="noStrike" kern="1200" dirty="0">
                <a:solidFill>
                  <a:schemeClr val="tx1"/>
                </a:solidFill>
                <a:effectLst/>
                <a:latin typeface="+mn-lt"/>
                <a:ea typeface="+mn-ea"/>
                <a:cs typeface="+mn-cs"/>
                <a:hlinkClick r:id="rId3"/>
              </a:rPr>
              <a:t>Climate Bulletin</a:t>
            </a:r>
            <a:r>
              <a:rPr lang="en-GB" sz="1200" b="0" i="0" kern="1200" dirty="0">
                <a:solidFill>
                  <a:schemeClr val="tx1"/>
                </a:solidFill>
                <a:effectLst/>
                <a:latin typeface="+mn-lt"/>
                <a:ea typeface="+mn-ea"/>
                <a:cs typeface="+mn-cs"/>
              </a:rPr>
              <a:t> from the Copernicus Climate Change Service (implemented by ECMWF on behalf of the EU) provides further information on the precipitation extremes during storm Boris. </a:t>
            </a:r>
            <a:r>
              <a:rPr lang="en-GB" sz="1200" b="0" i="0" u="none" strike="noStrike" kern="1200" dirty="0">
                <a:solidFill>
                  <a:schemeClr val="tx1"/>
                </a:solidFill>
                <a:effectLst/>
                <a:latin typeface="+mn-lt"/>
                <a:ea typeface="+mn-ea"/>
                <a:cs typeface="+mn-cs"/>
                <a:hlinkClick r:id="rId4"/>
              </a:rPr>
              <a:t>The study</a:t>
            </a:r>
            <a:r>
              <a:rPr lang="en-GB" sz="1200" b="0" i="0" kern="1200" dirty="0">
                <a:solidFill>
                  <a:schemeClr val="tx1"/>
                </a:solidFill>
                <a:effectLst/>
                <a:latin typeface="+mn-lt"/>
                <a:ea typeface="+mn-ea"/>
                <a:cs typeface="+mn-cs"/>
              </a:rPr>
              <a:t> shows that more than three months' worth of rainfall fell during the event (12 to 16 September) in eastern Austria and on the border between Czechia and Poland.</a:t>
            </a:r>
          </a:p>
          <a:p>
            <a:endParaRPr lang="en-GB" sz="1200" b="0" i="0" kern="1200" dirty="0">
              <a:solidFill>
                <a:schemeClr val="tx1"/>
              </a:solidFill>
              <a:effectLst/>
              <a:latin typeface="+mn-lt"/>
              <a:ea typeface="+mn-ea"/>
              <a:cs typeface="+mn-cs"/>
            </a:endParaRPr>
          </a:p>
          <a:p>
            <a:r>
              <a:rPr lang="en-CH" sz="1200" kern="1200" dirty="0">
                <a:solidFill>
                  <a:schemeClr val="tx1"/>
                </a:solidFill>
                <a:effectLst/>
                <a:latin typeface="+mn-lt"/>
                <a:ea typeface="+mn-ea"/>
                <a:cs typeface="+mn-cs"/>
              </a:rPr>
              <a:t>“Storm Boris was a severe mid-latitude cyclone that affected large parts of Central Europe in September 2024.”</a:t>
            </a:r>
          </a:p>
          <a:p>
            <a:r>
              <a:rPr lang="en-CH" sz="1200" kern="1200" dirty="0">
                <a:solidFill>
                  <a:schemeClr val="tx1"/>
                </a:solidFill>
                <a:effectLst/>
                <a:latin typeface="+mn-lt"/>
                <a:ea typeface="+mn-ea"/>
                <a:cs typeface="+mn-cs"/>
              </a:rPr>
              <a:t>“Cold air was advected southward, meeting warm and moist air to the east, creating a strong temperature gradient.”</a:t>
            </a:r>
          </a:p>
          <a:p>
            <a:r>
              <a:rPr lang="en-CH" sz="1200" kern="1200" dirty="0">
                <a:solidFill>
                  <a:schemeClr val="tx1"/>
                </a:solidFill>
                <a:effectLst/>
                <a:latin typeface="+mn-lt"/>
                <a:ea typeface="+mn-ea"/>
                <a:cs typeface="+mn-cs"/>
              </a:rPr>
              <a:t>“The system became quasi-stationary due to blocking, leading to prolonged and intense rainfall.”</a:t>
            </a:r>
          </a:p>
          <a:p>
            <a:endParaRPr lang="en-CH" dirty="0"/>
          </a:p>
          <a:p>
            <a:r>
              <a:rPr lang="en-GB" sz="1200" dirty="0"/>
              <a:t>In the days before storm Boris, unusually cold air was driven south across the UK. During 11 and 12 September this cold air continued on across France into the western Mediterranean to meet warm, moist air to the east, creating a strong temperature contrast across central Europe (Figure 1a).</a:t>
            </a:r>
          </a:p>
          <a:p>
            <a:r>
              <a:rPr lang="en-GB" sz="1200" dirty="0"/>
              <a:t>A low-pressure system formed along the interface and was named Boris by the </a:t>
            </a:r>
            <a:r>
              <a:rPr lang="en-GB" sz="1200" dirty="0">
                <a:hlinkClick r:id="rId5"/>
              </a:rPr>
              <a:t>Italian Meteorological Service</a:t>
            </a:r>
            <a:r>
              <a:rPr lang="en-GB" sz="1200" dirty="0"/>
              <a:t> (under the </a:t>
            </a:r>
            <a:r>
              <a:rPr lang="en-GB" sz="1200" dirty="0">
                <a:hlinkClick r:id="rId6"/>
              </a:rPr>
              <a:t>EUMETNET storm naming activity</a:t>
            </a:r>
            <a:r>
              <a:rPr lang="en-GB" sz="1200" dirty="0"/>
              <a:t>) when it first formed over northern Italy on Wednesday, 11 September. It moved erratically east and then north, and a cut-off low developed (Figure 1b). High-pressure ridges built to the northeast and the northwest (Figure 1b), which helped to anchor the system and its very active rainfall zone for several days over central Europe (Figure 1c).</a:t>
            </a:r>
            <a:endParaRPr lang="en-CH" sz="1200" dirty="0"/>
          </a:p>
          <a:p>
            <a:endParaRPr lang="en-CH" dirty="0"/>
          </a:p>
        </p:txBody>
      </p:sp>
      <p:sp>
        <p:nvSpPr>
          <p:cNvPr id="4" name="Slide Number Placeholder 3"/>
          <p:cNvSpPr>
            <a:spLocks noGrp="1"/>
          </p:cNvSpPr>
          <p:nvPr>
            <p:ph type="sldNum" sz="quarter" idx="5"/>
          </p:nvPr>
        </p:nvSpPr>
        <p:spPr/>
        <p:txBody>
          <a:bodyPr/>
          <a:lstStyle/>
          <a:p>
            <a:fld id="{7C2E9C47-095C-1A4C-8CDD-6C93D37F0B5F}" type="slidenum">
              <a:rPr lang="en-CH" smtClean="0"/>
              <a:t>6</a:t>
            </a:fld>
            <a:endParaRPr lang="en-CH"/>
          </a:p>
        </p:txBody>
      </p:sp>
    </p:spTree>
    <p:extLst>
      <p:ext uri="{BB962C8B-B14F-4D97-AF65-F5344CB8AC3E}">
        <p14:creationId xmlns:p14="http://schemas.microsoft.com/office/powerpoint/2010/main" val="38574771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dirty="0">
                <a:solidFill>
                  <a:schemeClr val="tx1"/>
                </a:solidFill>
                <a:effectLst/>
                <a:latin typeface="+mn-lt"/>
                <a:ea typeface="+mn-ea"/>
                <a:cs typeface="+mn-cs"/>
              </a:rPr>
              <a:t>In the 2024 SST case, Storm Boris reaches a substantially deeper minimum mean sea level pressure and produces markedly higher precipitation totals, indicating a more intense cyclone. This highlights the role of warmer SSTs in enhancing surface fluxes, moisture supply, and diabatic processes that feed back onto cyclone deepening and rainfall intensity.</a:t>
            </a:r>
            <a:endParaRPr lang="en-CH" dirty="0"/>
          </a:p>
        </p:txBody>
      </p:sp>
      <p:sp>
        <p:nvSpPr>
          <p:cNvPr id="4" name="Slide Number Placeholder 3"/>
          <p:cNvSpPr>
            <a:spLocks noGrp="1"/>
          </p:cNvSpPr>
          <p:nvPr>
            <p:ph type="sldNum" sz="quarter" idx="5"/>
          </p:nvPr>
        </p:nvSpPr>
        <p:spPr/>
        <p:txBody>
          <a:bodyPr/>
          <a:lstStyle/>
          <a:p>
            <a:fld id="{7C2E9C47-095C-1A4C-8CDD-6C93D37F0B5F}" type="slidenum">
              <a:rPr lang="en-CH" smtClean="0"/>
              <a:t>7</a:t>
            </a:fld>
            <a:endParaRPr lang="en-CH"/>
          </a:p>
        </p:txBody>
      </p:sp>
    </p:spTree>
    <p:extLst>
      <p:ext uri="{BB962C8B-B14F-4D97-AF65-F5344CB8AC3E}">
        <p14:creationId xmlns:p14="http://schemas.microsoft.com/office/powerpoint/2010/main" val="39046583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51EE3F-DBA9-B1D6-6EC5-BDF76E5C93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8A35D0-B344-E8E2-6A1E-BA8366042A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0A4ED8-0A7E-CB6B-C32E-10B510F55E24}"/>
              </a:ext>
            </a:extLst>
          </p:cNvPr>
          <p:cNvSpPr>
            <a:spLocks noGrp="1"/>
          </p:cNvSpPr>
          <p:nvPr>
            <p:ph type="body" idx="1"/>
          </p:nvPr>
        </p:nvSpPr>
        <p:spPr/>
        <p:txBody>
          <a:bodyPr/>
          <a:lstStyle/>
          <a:p>
            <a:r>
              <a:rPr lang="en-GB" sz="1200" b="0" i="0" u="none" strike="noStrike" kern="1200" dirty="0">
                <a:solidFill>
                  <a:schemeClr val="tx1"/>
                </a:solidFill>
                <a:effectLst/>
                <a:latin typeface="+mn-lt"/>
                <a:ea typeface="+mn-ea"/>
                <a:cs typeface="+mn-cs"/>
              </a:rPr>
              <a:t>In the 2024 SST case, Storm Boris reaches a substantially deeper minimum mean sea level pressure and produces markedly higher precipitation totals, indicating a more intense cyclone. This highlights the role of warmer SSTs in enhancing surface fluxes, moisture supply, and diabatic processes that feed back onto cyclone deepening and rainfall intensity.</a:t>
            </a:r>
            <a:endParaRPr lang="en-CH" dirty="0"/>
          </a:p>
        </p:txBody>
      </p:sp>
      <p:sp>
        <p:nvSpPr>
          <p:cNvPr id="4" name="Slide Number Placeholder 3">
            <a:extLst>
              <a:ext uri="{FF2B5EF4-FFF2-40B4-BE49-F238E27FC236}">
                <a16:creationId xmlns:a16="http://schemas.microsoft.com/office/drawing/2014/main" id="{B9F28B3B-3F21-9C35-84DD-8BAA17043640}"/>
              </a:ext>
            </a:extLst>
          </p:cNvPr>
          <p:cNvSpPr>
            <a:spLocks noGrp="1"/>
          </p:cNvSpPr>
          <p:nvPr>
            <p:ph type="sldNum" sz="quarter" idx="5"/>
          </p:nvPr>
        </p:nvSpPr>
        <p:spPr/>
        <p:txBody>
          <a:bodyPr/>
          <a:lstStyle/>
          <a:p>
            <a:fld id="{7C2E9C47-095C-1A4C-8CDD-6C93D37F0B5F}" type="slidenum">
              <a:rPr lang="en-CH" smtClean="0"/>
              <a:t>8</a:t>
            </a:fld>
            <a:endParaRPr lang="en-CH"/>
          </a:p>
        </p:txBody>
      </p:sp>
    </p:spTree>
    <p:extLst>
      <p:ext uri="{BB962C8B-B14F-4D97-AF65-F5344CB8AC3E}">
        <p14:creationId xmlns:p14="http://schemas.microsoft.com/office/powerpoint/2010/main" val="36230851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Sample sizes (cells in </a:t>
            </a:r>
            <a:r>
              <a:rPr lang="en-GB" sz="1200" b="0" i="0" kern="1200" dirty="0" err="1">
                <a:solidFill>
                  <a:schemeClr val="tx1"/>
                </a:solidFill>
                <a:effectLst/>
                <a:latin typeface="+mn-lt"/>
                <a:ea typeface="+mn-ea"/>
                <a:cs typeface="+mn-cs"/>
              </a:rPr>
              <a:t>bbox</a:t>
            </a:r>
            <a:r>
              <a:rPr lang="en-GB" sz="1200" b="0" i="0" kern="1200" dirty="0">
                <a:solidFill>
                  <a:schemeClr val="tx1"/>
                </a:solidFill>
                <a:effectLst/>
                <a:latin typeface="+mn-lt"/>
                <a:ea typeface="+mn-ea"/>
                <a:cs typeface="+mn-cs"/>
              </a:rPr>
              <a:t>): MSWEP 49300 SST2024 28693 CLIM 28693</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largest three-day rainfall totals (from 13 – 16 September) occurred over eastern Austria and along the border between Czechia and Poland.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r>
              <a:rPr lang="en-GB" dirty="0"/>
              <a:t>2024 produces more wet grid cells (excess extremes) compared with MSWEP.</a:t>
            </a:r>
          </a:p>
          <a:p>
            <a:r>
              <a:rPr lang="en-GB" dirty="0"/>
              <a:t>Whereas CLIM produces less as expected.  </a:t>
            </a:r>
          </a:p>
          <a:p>
            <a:r>
              <a:rPr lang="en-GB" sz="1200" b="0" i="0" u="none" strike="noStrike" kern="1200" dirty="0">
                <a:solidFill>
                  <a:schemeClr val="tx1"/>
                </a:solidFill>
                <a:effectLst/>
                <a:latin typeface="+mn-lt"/>
                <a:ea typeface="+mn-ea"/>
                <a:cs typeface="+mn-cs"/>
              </a:rPr>
              <a:t>MSWEP is a merged product (gauges/satellite/reanalysis) and has its own biases, especially in mountains and convective regimes.</a:t>
            </a:r>
          </a:p>
          <a:p>
            <a:r>
              <a:rPr lang="en-GB" sz="1200" b="0" i="0" u="none" strike="noStrike" kern="1200" dirty="0">
                <a:solidFill>
                  <a:schemeClr val="tx1"/>
                </a:solidFill>
                <a:effectLst/>
                <a:latin typeface="+mn-lt"/>
                <a:ea typeface="+mn-ea"/>
                <a:cs typeface="+mn-cs"/>
              </a:rPr>
              <a:t>In its original form ICON 2024 reaches to 4</a:t>
            </a:r>
            <a:endParaRPr lang="en-CH" dirty="0"/>
          </a:p>
        </p:txBody>
      </p:sp>
      <p:sp>
        <p:nvSpPr>
          <p:cNvPr id="4" name="Slide Number Placeholder 3"/>
          <p:cNvSpPr>
            <a:spLocks noGrp="1"/>
          </p:cNvSpPr>
          <p:nvPr>
            <p:ph type="sldNum" sz="quarter" idx="5"/>
          </p:nvPr>
        </p:nvSpPr>
        <p:spPr/>
        <p:txBody>
          <a:bodyPr/>
          <a:lstStyle/>
          <a:p>
            <a:fld id="{7C2E9C47-095C-1A4C-8CDD-6C93D37F0B5F}" type="slidenum">
              <a:rPr lang="en-CH" smtClean="0"/>
              <a:t>10</a:t>
            </a:fld>
            <a:endParaRPr lang="en-CH"/>
          </a:p>
        </p:txBody>
      </p:sp>
    </p:spTree>
    <p:extLst>
      <p:ext uri="{BB962C8B-B14F-4D97-AF65-F5344CB8AC3E}">
        <p14:creationId xmlns:p14="http://schemas.microsoft.com/office/powerpoint/2010/main" val="14674148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Warm air near the ground wants to rise. If the air above it is cooler, that rising air can keep going, building clouds and storms. CAPE tells us how strong that upward push can be</a:t>
            </a:r>
          </a:p>
          <a:p>
            <a:endParaRPr lang="en-GB" dirty="0"/>
          </a:p>
          <a:p>
            <a:r>
              <a:rPr lang="en-GB" sz="1200" b="0" i="0" u="none" strike="noStrike" kern="1200" dirty="0">
                <a:solidFill>
                  <a:schemeClr val="tx1"/>
                </a:solidFill>
                <a:effectLst/>
                <a:latin typeface="+mn-lt"/>
                <a:ea typeface="+mn-ea"/>
                <a:cs typeface="+mn-cs"/>
              </a:rPr>
              <a:t>Imagine pushing down on a spring. The more you compress it, the more energy is stored. When you let go, the spring shoots upward.</a:t>
            </a:r>
          </a:p>
          <a:p>
            <a:endParaRPr lang="en-GB"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This increased convective potential supports more intense precipitation and contributes to the amplified impacts of Storm Boris compared to the climatological SST case.</a:t>
            </a:r>
            <a:endParaRPr lang="en-CH" sz="1200" dirty="0"/>
          </a:p>
          <a:p>
            <a:endParaRPr lang="en-CH" dirty="0"/>
          </a:p>
        </p:txBody>
      </p:sp>
      <p:sp>
        <p:nvSpPr>
          <p:cNvPr id="4" name="Slide Number Placeholder 3"/>
          <p:cNvSpPr>
            <a:spLocks noGrp="1"/>
          </p:cNvSpPr>
          <p:nvPr>
            <p:ph type="sldNum" sz="quarter" idx="5"/>
          </p:nvPr>
        </p:nvSpPr>
        <p:spPr/>
        <p:txBody>
          <a:bodyPr/>
          <a:lstStyle/>
          <a:p>
            <a:fld id="{7C2E9C47-095C-1A4C-8CDD-6C93D37F0B5F}" type="slidenum">
              <a:rPr lang="en-CH" smtClean="0"/>
              <a:t>11</a:t>
            </a:fld>
            <a:endParaRPr lang="en-CH"/>
          </a:p>
        </p:txBody>
      </p:sp>
    </p:spTree>
    <p:extLst>
      <p:ext uri="{BB962C8B-B14F-4D97-AF65-F5344CB8AC3E}">
        <p14:creationId xmlns:p14="http://schemas.microsoft.com/office/powerpoint/2010/main" val="23043026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dirty="0">
                <a:solidFill>
                  <a:schemeClr val="tx1"/>
                </a:solidFill>
                <a:effectLst/>
                <a:latin typeface="+mn-lt"/>
                <a:ea typeface="+mn-ea"/>
                <a:cs typeface="+mn-cs"/>
              </a:rPr>
              <a:t>6hrly mean TQV</a:t>
            </a:r>
          </a:p>
          <a:p>
            <a:endParaRPr lang="en-GB" sz="1200" b="0" i="0" u="none" strike="noStrike" kern="1200" dirty="0">
              <a:solidFill>
                <a:schemeClr val="tx1"/>
              </a:solidFill>
              <a:effectLst/>
              <a:latin typeface="+mn-lt"/>
              <a:ea typeface="+mn-ea"/>
              <a:cs typeface="+mn-cs"/>
            </a:endParaRPr>
          </a:p>
          <a:p>
            <a:r>
              <a:rPr lang="en-GB" sz="1200" b="0" i="0" u="none" strike="noStrike" kern="1200" dirty="0">
                <a:solidFill>
                  <a:schemeClr val="tx1"/>
                </a:solidFill>
                <a:effectLst/>
                <a:latin typeface="+mn-lt"/>
                <a:ea typeface="+mn-ea"/>
                <a:cs typeface="+mn-cs"/>
              </a:rPr>
              <a:t>The total column integrated water vapour shows a clear north–south contrast, with higher values in the northern part of the domain and reduced moisture in the south in the 2024 SST case compared to the climatology. This suggests that SST anomalies modulate large-scale moisture transport, enhancing moisture availability along the cyclone’s main inflow region while reducing it in subsiding or post-frontal areas to the south.”</a:t>
            </a:r>
          </a:p>
          <a:p>
            <a:endParaRPr lang="en-GB"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This drying signal is consistent with strong ascent and rainfall, especially in the southern part of the domain, while moisture is replenished or maintained in the northern inflow region.</a:t>
            </a:r>
            <a:endParaRPr lang="en-CH" sz="1200" dirty="0"/>
          </a:p>
          <a:p>
            <a:endParaRPr lang="en-CH" dirty="0"/>
          </a:p>
        </p:txBody>
      </p:sp>
      <p:sp>
        <p:nvSpPr>
          <p:cNvPr id="4" name="Slide Number Placeholder 3"/>
          <p:cNvSpPr>
            <a:spLocks noGrp="1"/>
          </p:cNvSpPr>
          <p:nvPr>
            <p:ph type="sldNum" sz="quarter" idx="5"/>
          </p:nvPr>
        </p:nvSpPr>
        <p:spPr/>
        <p:txBody>
          <a:bodyPr/>
          <a:lstStyle/>
          <a:p>
            <a:fld id="{7C2E9C47-095C-1A4C-8CDD-6C93D37F0B5F}" type="slidenum">
              <a:rPr lang="en-CH" smtClean="0"/>
              <a:t>12</a:t>
            </a:fld>
            <a:endParaRPr lang="en-CH"/>
          </a:p>
        </p:txBody>
      </p:sp>
    </p:spTree>
    <p:extLst>
      <p:ext uri="{BB962C8B-B14F-4D97-AF65-F5344CB8AC3E}">
        <p14:creationId xmlns:p14="http://schemas.microsoft.com/office/powerpoint/2010/main" val="33135124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The much higher SSTs in 2024—up to about 6.5 °C warmer on average over the Mediterranean and Black Sea—provide a substantially enhanced moisture and energy source for the cyclone. This thermodynamic boost helps explain the stronger deepening, increased moisture transport, and heavier precipitation in the 2024 storm compared to the climatological SST case.</a:t>
            </a:r>
          </a:p>
          <a:p>
            <a:r>
              <a:rPr lang="en-GB" dirty="0"/>
              <a:t>ICON shows strong skill in representing the storm dynamics and precipitation response to SST warming</a:t>
            </a:r>
          </a:p>
          <a:p>
            <a:endParaRPr lang="en-GB" dirty="0"/>
          </a:p>
          <a:p>
            <a:r>
              <a:rPr lang="en-GB" sz="1600" dirty="0">
                <a:solidFill>
                  <a:srgbClr val="FFFFFF"/>
                </a:solidFill>
              </a:rPr>
              <a:t>This thermodynamic boost explains:</a:t>
            </a:r>
          </a:p>
          <a:p>
            <a:pPr lvl="1"/>
            <a:r>
              <a:rPr lang="en-GB" sz="1600" dirty="0">
                <a:solidFill>
                  <a:srgbClr val="FFFFFF"/>
                </a:solidFill>
              </a:rPr>
              <a:t>Stronger cyclone deepening</a:t>
            </a:r>
          </a:p>
          <a:p>
            <a:pPr lvl="1"/>
            <a:r>
              <a:rPr lang="en-GB" sz="1600" dirty="0">
                <a:solidFill>
                  <a:srgbClr val="FFFFFF"/>
                </a:solidFill>
              </a:rPr>
              <a:t>Enhanced moisture transport</a:t>
            </a:r>
          </a:p>
          <a:p>
            <a:pPr lvl="1"/>
            <a:r>
              <a:rPr lang="en-GB" sz="1600" dirty="0">
                <a:solidFill>
                  <a:srgbClr val="FFFFFF"/>
                </a:solidFill>
              </a:rPr>
              <a:t>Heavier precipitation compared to climatological SSTs</a:t>
            </a:r>
          </a:p>
          <a:p>
            <a:pPr lvl="1"/>
            <a:endParaRPr lang="en-GB" sz="1600" dirty="0">
              <a:solidFill>
                <a:srgbClr val="FFFFFF"/>
              </a:solidFill>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GB" sz="1600" dirty="0">
                <a:solidFill>
                  <a:srgbClr val="FFFFFF"/>
                </a:solidFill>
              </a:rPr>
              <a:t>Results are consistent with expected climate-change impacts on extreme rainfall</a:t>
            </a:r>
          </a:p>
          <a:p>
            <a:pPr lvl="1"/>
            <a:endParaRPr lang="en-GB" sz="1600" dirty="0">
              <a:solidFill>
                <a:srgbClr val="FFFFFF"/>
              </a:solidFill>
            </a:endParaRPr>
          </a:p>
          <a:p>
            <a:r>
              <a:rPr lang="en-GB" sz="1200" b="1" i="0" kern="1200" dirty="0">
                <a:solidFill>
                  <a:schemeClr val="tx1"/>
                </a:solidFill>
                <a:effectLst/>
                <a:latin typeface="+mn-lt"/>
                <a:ea typeface="+mn-ea"/>
                <a:cs typeface="+mn-cs"/>
              </a:rPr>
              <a:t>These results are consistent with expected climate-change impacts</a:t>
            </a:r>
            <a:r>
              <a:rPr lang="en-GB" sz="1200" b="0" i="0" kern="1200" dirty="0">
                <a:solidFill>
                  <a:schemeClr val="tx1"/>
                </a:solidFill>
                <a:effectLst/>
                <a:latin typeface="+mn-lt"/>
                <a:ea typeface="+mn-ea"/>
                <a:cs typeface="+mn-cs"/>
              </a:rPr>
              <a:t>:</a:t>
            </a:r>
          </a:p>
          <a:p>
            <a:pPr lvl="1"/>
            <a:r>
              <a:rPr lang="en-GB" sz="1200" b="0" i="0" kern="1200" dirty="0">
                <a:solidFill>
                  <a:schemeClr val="tx1"/>
                </a:solidFill>
                <a:effectLst/>
                <a:latin typeface="+mn-lt"/>
                <a:ea typeface="+mn-ea"/>
                <a:cs typeface="+mn-cs"/>
              </a:rPr>
              <a:t>Warmer SSTs amplify storm moisture and rainfall intensity via thermodynamic processes</a:t>
            </a:r>
          </a:p>
          <a:p>
            <a:pPr lvl="1"/>
            <a:endParaRPr lang="en-GB" sz="1600" dirty="0">
              <a:solidFill>
                <a:srgbClr val="FFFFFF"/>
              </a:solidFill>
            </a:endParaRPr>
          </a:p>
          <a:p>
            <a:endParaRPr lang="en-CH" dirty="0"/>
          </a:p>
        </p:txBody>
      </p:sp>
      <p:sp>
        <p:nvSpPr>
          <p:cNvPr id="4" name="Slide Number Placeholder 3"/>
          <p:cNvSpPr>
            <a:spLocks noGrp="1"/>
          </p:cNvSpPr>
          <p:nvPr>
            <p:ph type="sldNum" sz="quarter" idx="5"/>
          </p:nvPr>
        </p:nvSpPr>
        <p:spPr/>
        <p:txBody>
          <a:bodyPr/>
          <a:lstStyle/>
          <a:p>
            <a:fld id="{7C2E9C47-095C-1A4C-8CDD-6C93D37F0B5F}" type="slidenum">
              <a:rPr lang="en-CH" smtClean="0"/>
              <a:t>13</a:t>
            </a:fld>
            <a:endParaRPr lang="en-CH"/>
          </a:p>
        </p:txBody>
      </p:sp>
    </p:spTree>
    <p:extLst>
      <p:ext uri="{BB962C8B-B14F-4D97-AF65-F5344CB8AC3E}">
        <p14:creationId xmlns:p14="http://schemas.microsoft.com/office/powerpoint/2010/main" val="20801074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671570-076B-8E72-14C8-98133B3FEF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16CF66-909F-C476-AD90-6265185338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05BDED-1573-15D5-FD05-0997A80F0377}"/>
              </a:ext>
            </a:extLst>
          </p:cNvPr>
          <p:cNvSpPr>
            <a:spLocks noGrp="1"/>
          </p:cNvSpPr>
          <p:nvPr>
            <p:ph type="body" idx="1"/>
          </p:nvPr>
        </p:nvSpPr>
        <p:spPr/>
        <p:txBody>
          <a:bodyPr/>
          <a:lstStyle/>
          <a:p>
            <a:r>
              <a:rPr lang="en-GB" dirty="0"/>
              <a:t>“I am currently extending this analysis with ensemble simulations to better assess robustness and internal variability. In parallel, I am running additional sensitivity experiments in which SST anomalies are masked separately over the Mediterranean, the Black Sea, and both basins together. This will help isolate the relative contribution of different moisture and energy source regions to the intensification of Storm Boris.”</a:t>
            </a:r>
            <a:endParaRPr lang="en-CH" dirty="0"/>
          </a:p>
        </p:txBody>
      </p:sp>
      <p:sp>
        <p:nvSpPr>
          <p:cNvPr id="4" name="Slide Number Placeholder 3">
            <a:extLst>
              <a:ext uri="{FF2B5EF4-FFF2-40B4-BE49-F238E27FC236}">
                <a16:creationId xmlns:a16="http://schemas.microsoft.com/office/drawing/2014/main" id="{07BC2017-FE67-7DE7-3D3F-C7DA20DDBD43}"/>
              </a:ext>
            </a:extLst>
          </p:cNvPr>
          <p:cNvSpPr>
            <a:spLocks noGrp="1"/>
          </p:cNvSpPr>
          <p:nvPr>
            <p:ph type="sldNum" sz="quarter" idx="5"/>
          </p:nvPr>
        </p:nvSpPr>
        <p:spPr/>
        <p:txBody>
          <a:bodyPr/>
          <a:lstStyle/>
          <a:p>
            <a:fld id="{7C2E9C47-095C-1A4C-8CDD-6C93D37F0B5F}" type="slidenum">
              <a:rPr lang="en-CH" smtClean="0"/>
              <a:t>14</a:t>
            </a:fld>
            <a:endParaRPr lang="en-CH"/>
          </a:p>
        </p:txBody>
      </p:sp>
    </p:spTree>
    <p:extLst>
      <p:ext uri="{BB962C8B-B14F-4D97-AF65-F5344CB8AC3E}">
        <p14:creationId xmlns:p14="http://schemas.microsoft.com/office/powerpoint/2010/main" val="35585894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sz="1200" b="0" i="0" u="none" strike="noStrike" kern="1200" dirty="0">
                <a:solidFill>
                  <a:schemeClr val="tx1"/>
                </a:solidFill>
                <a:effectLst/>
                <a:latin typeface="+mn-lt"/>
                <a:ea typeface="+mn-ea"/>
                <a:cs typeface="+mn-cs"/>
              </a:rPr>
              <a:t>Basin-masking experiments isolate regional SST-anomaly contributions.</a:t>
            </a:r>
            <a:endParaRPr lang="en-CH" dirty="0"/>
          </a:p>
        </p:txBody>
      </p:sp>
      <p:sp>
        <p:nvSpPr>
          <p:cNvPr id="4" name="Slide Number Placeholder 3"/>
          <p:cNvSpPr>
            <a:spLocks noGrp="1"/>
          </p:cNvSpPr>
          <p:nvPr>
            <p:ph type="sldNum" sz="quarter" idx="5"/>
          </p:nvPr>
        </p:nvSpPr>
        <p:spPr/>
        <p:txBody>
          <a:bodyPr/>
          <a:lstStyle/>
          <a:p>
            <a:fld id="{7C2E9C47-095C-1A4C-8CDD-6C93D37F0B5F}" type="slidenum">
              <a:rPr lang="en-CH" smtClean="0"/>
              <a:t>16</a:t>
            </a:fld>
            <a:endParaRPr lang="en-CH"/>
          </a:p>
        </p:txBody>
      </p:sp>
    </p:spTree>
    <p:extLst>
      <p:ext uri="{BB962C8B-B14F-4D97-AF65-F5344CB8AC3E}">
        <p14:creationId xmlns:p14="http://schemas.microsoft.com/office/powerpoint/2010/main" val="226506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078E8-103B-25F7-C20F-3C0C6943F662}"/>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CH"/>
          </a:p>
        </p:txBody>
      </p:sp>
      <p:sp>
        <p:nvSpPr>
          <p:cNvPr id="3" name="Subtitle 2">
            <a:extLst>
              <a:ext uri="{FF2B5EF4-FFF2-40B4-BE49-F238E27FC236}">
                <a16:creationId xmlns:a16="http://schemas.microsoft.com/office/drawing/2014/main" id="{EDCA8518-BABE-4E6E-874E-9B3E46531EC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CH"/>
          </a:p>
        </p:txBody>
      </p:sp>
      <p:sp>
        <p:nvSpPr>
          <p:cNvPr id="4" name="Date Placeholder 3">
            <a:extLst>
              <a:ext uri="{FF2B5EF4-FFF2-40B4-BE49-F238E27FC236}">
                <a16:creationId xmlns:a16="http://schemas.microsoft.com/office/drawing/2014/main" id="{A22BE568-2514-C9AB-8029-8F423B7001F2}"/>
              </a:ext>
            </a:extLst>
          </p:cNvPr>
          <p:cNvSpPr>
            <a:spLocks noGrp="1"/>
          </p:cNvSpPr>
          <p:nvPr>
            <p:ph type="dt" sz="half" idx="10"/>
          </p:nvPr>
        </p:nvSpPr>
        <p:spPr/>
        <p:txBody>
          <a:bodyPr/>
          <a:lstStyle/>
          <a:p>
            <a:fld id="{57F33C14-52B3-954A-957A-08F0501421F2}" type="datetimeFigureOut">
              <a:rPr lang="en-CH" smtClean="0"/>
              <a:t>17.06.2026</a:t>
            </a:fld>
            <a:endParaRPr lang="en-CH"/>
          </a:p>
        </p:txBody>
      </p:sp>
      <p:sp>
        <p:nvSpPr>
          <p:cNvPr id="5" name="Footer Placeholder 4">
            <a:extLst>
              <a:ext uri="{FF2B5EF4-FFF2-40B4-BE49-F238E27FC236}">
                <a16:creationId xmlns:a16="http://schemas.microsoft.com/office/drawing/2014/main" id="{934FB6B5-4D42-2BDC-29DC-D89DE6C8A794}"/>
              </a:ext>
            </a:extLst>
          </p:cNvPr>
          <p:cNvSpPr>
            <a:spLocks noGrp="1"/>
          </p:cNvSpPr>
          <p:nvPr>
            <p:ph type="ftr" sz="quarter" idx="11"/>
          </p:nvPr>
        </p:nvSpPr>
        <p:spPr/>
        <p:txBody>
          <a:bodyPr/>
          <a:lstStyle/>
          <a:p>
            <a:endParaRPr lang="en-CH"/>
          </a:p>
        </p:txBody>
      </p:sp>
      <p:sp>
        <p:nvSpPr>
          <p:cNvPr id="6" name="Slide Number Placeholder 5">
            <a:extLst>
              <a:ext uri="{FF2B5EF4-FFF2-40B4-BE49-F238E27FC236}">
                <a16:creationId xmlns:a16="http://schemas.microsoft.com/office/drawing/2014/main" id="{6DE55155-2E2C-4627-A314-8DD83E9C50B9}"/>
              </a:ext>
            </a:extLst>
          </p:cNvPr>
          <p:cNvSpPr>
            <a:spLocks noGrp="1"/>
          </p:cNvSpPr>
          <p:nvPr>
            <p:ph type="sldNum" sz="quarter" idx="12"/>
          </p:nvPr>
        </p:nvSpPr>
        <p:spPr/>
        <p:txBody>
          <a:bodyPr/>
          <a:lstStyle/>
          <a:p>
            <a:fld id="{AEE1EBFF-E3B7-0647-AD55-359B08981DBD}" type="slidenum">
              <a:rPr lang="en-CH" smtClean="0"/>
              <a:t>‹#›</a:t>
            </a:fld>
            <a:endParaRPr lang="en-CH"/>
          </a:p>
        </p:txBody>
      </p:sp>
    </p:spTree>
    <p:extLst>
      <p:ext uri="{BB962C8B-B14F-4D97-AF65-F5344CB8AC3E}">
        <p14:creationId xmlns:p14="http://schemas.microsoft.com/office/powerpoint/2010/main" val="15575573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EE6E5-132B-F18D-524B-19BB7FF7997E}"/>
              </a:ext>
            </a:extLst>
          </p:cNvPr>
          <p:cNvSpPr>
            <a:spLocks noGrp="1"/>
          </p:cNvSpPr>
          <p:nvPr>
            <p:ph type="title"/>
          </p:nvPr>
        </p:nvSpPr>
        <p:spPr/>
        <p:txBody>
          <a:bodyPr/>
          <a:lstStyle/>
          <a:p>
            <a:r>
              <a:rPr lang="en-GB"/>
              <a:t>Click to edit Master title style</a:t>
            </a:r>
            <a:endParaRPr lang="en-CH"/>
          </a:p>
        </p:txBody>
      </p:sp>
      <p:sp>
        <p:nvSpPr>
          <p:cNvPr id="3" name="Content Placeholder 2">
            <a:extLst>
              <a:ext uri="{FF2B5EF4-FFF2-40B4-BE49-F238E27FC236}">
                <a16:creationId xmlns:a16="http://schemas.microsoft.com/office/drawing/2014/main" id="{E9655944-DEC4-4A0F-4486-1800819FBE00}"/>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4" name="Date Placeholder 3">
            <a:extLst>
              <a:ext uri="{FF2B5EF4-FFF2-40B4-BE49-F238E27FC236}">
                <a16:creationId xmlns:a16="http://schemas.microsoft.com/office/drawing/2014/main" id="{C8A27384-41E5-4569-3EC0-D93DC9404942}"/>
              </a:ext>
            </a:extLst>
          </p:cNvPr>
          <p:cNvSpPr>
            <a:spLocks noGrp="1"/>
          </p:cNvSpPr>
          <p:nvPr>
            <p:ph type="dt" sz="half" idx="10"/>
          </p:nvPr>
        </p:nvSpPr>
        <p:spPr/>
        <p:txBody>
          <a:bodyPr/>
          <a:lstStyle/>
          <a:p>
            <a:fld id="{57F33C14-52B3-954A-957A-08F0501421F2}" type="datetimeFigureOut">
              <a:rPr lang="en-CH" smtClean="0"/>
              <a:t>17.06.2026</a:t>
            </a:fld>
            <a:endParaRPr lang="en-CH"/>
          </a:p>
        </p:txBody>
      </p:sp>
      <p:sp>
        <p:nvSpPr>
          <p:cNvPr id="5" name="Footer Placeholder 4">
            <a:extLst>
              <a:ext uri="{FF2B5EF4-FFF2-40B4-BE49-F238E27FC236}">
                <a16:creationId xmlns:a16="http://schemas.microsoft.com/office/drawing/2014/main" id="{5998ABB6-6775-0B8E-D160-EFB5AE4542BD}"/>
              </a:ext>
            </a:extLst>
          </p:cNvPr>
          <p:cNvSpPr>
            <a:spLocks noGrp="1"/>
          </p:cNvSpPr>
          <p:nvPr>
            <p:ph type="ftr" sz="quarter" idx="11"/>
          </p:nvPr>
        </p:nvSpPr>
        <p:spPr/>
        <p:txBody>
          <a:bodyPr/>
          <a:lstStyle/>
          <a:p>
            <a:endParaRPr lang="en-CH"/>
          </a:p>
        </p:txBody>
      </p:sp>
      <p:sp>
        <p:nvSpPr>
          <p:cNvPr id="6" name="Slide Number Placeholder 5">
            <a:extLst>
              <a:ext uri="{FF2B5EF4-FFF2-40B4-BE49-F238E27FC236}">
                <a16:creationId xmlns:a16="http://schemas.microsoft.com/office/drawing/2014/main" id="{8F2A7E1A-AA10-C233-2A14-AD7CAFD794B2}"/>
              </a:ext>
            </a:extLst>
          </p:cNvPr>
          <p:cNvSpPr>
            <a:spLocks noGrp="1"/>
          </p:cNvSpPr>
          <p:nvPr>
            <p:ph type="sldNum" sz="quarter" idx="12"/>
          </p:nvPr>
        </p:nvSpPr>
        <p:spPr/>
        <p:txBody>
          <a:bodyPr/>
          <a:lstStyle/>
          <a:p>
            <a:fld id="{AEE1EBFF-E3B7-0647-AD55-359B08981DBD}" type="slidenum">
              <a:rPr lang="en-CH" smtClean="0"/>
              <a:t>‹#›</a:t>
            </a:fld>
            <a:endParaRPr lang="en-CH"/>
          </a:p>
        </p:txBody>
      </p:sp>
    </p:spTree>
    <p:extLst>
      <p:ext uri="{BB962C8B-B14F-4D97-AF65-F5344CB8AC3E}">
        <p14:creationId xmlns:p14="http://schemas.microsoft.com/office/powerpoint/2010/main" val="42925320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984D2C-7445-6C0F-BADE-E2735D4089F0}"/>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CH"/>
          </a:p>
        </p:txBody>
      </p:sp>
      <p:sp>
        <p:nvSpPr>
          <p:cNvPr id="3" name="Text Placeholder 2">
            <a:extLst>
              <a:ext uri="{FF2B5EF4-FFF2-40B4-BE49-F238E27FC236}">
                <a16:creationId xmlns:a16="http://schemas.microsoft.com/office/drawing/2014/main" id="{996B693F-5568-1F2C-8A2E-FB99CFABF45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C5FA8186-1A06-008E-A9B8-EC65F0D1C2CC}"/>
              </a:ext>
            </a:extLst>
          </p:cNvPr>
          <p:cNvSpPr>
            <a:spLocks noGrp="1"/>
          </p:cNvSpPr>
          <p:nvPr>
            <p:ph type="dt" sz="half" idx="10"/>
          </p:nvPr>
        </p:nvSpPr>
        <p:spPr/>
        <p:txBody>
          <a:bodyPr/>
          <a:lstStyle/>
          <a:p>
            <a:fld id="{57F33C14-52B3-954A-957A-08F0501421F2}" type="datetimeFigureOut">
              <a:rPr lang="en-CH" smtClean="0"/>
              <a:t>17.06.2026</a:t>
            </a:fld>
            <a:endParaRPr lang="en-CH"/>
          </a:p>
        </p:txBody>
      </p:sp>
      <p:sp>
        <p:nvSpPr>
          <p:cNvPr id="5" name="Footer Placeholder 4">
            <a:extLst>
              <a:ext uri="{FF2B5EF4-FFF2-40B4-BE49-F238E27FC236}">
                <a16:creationId xmlns:a16="http://schemas.microsoft.com/office/drawing/2014/main" id="{F5368D37-8DEF-7B4D-71D8-C5B0337C1E55}"/>
              </a:ext>
            </a:extLst>
          </p:cNvPr>
          <p:cNvSpPr>
            <a:spLocks noGrp="1"/>
          </p:cNvSpPr>
          <p:nvPr>
            <p:ph type="ftr" sz="quarter" idx="11"/>
          </p:nvPr>
        </p:nvSpPr>
        <p:spPr/>
        <p:txBody>
          <a:bodyPr/>
          <a:lstStyle/>
          <a:p>
            <a:endParaRPr lang="en-CH"/>
          </a:p>
        </p:txBody>
      </p:sp>
      <p:sp>
        <p:nvSpPr>
          <p:cNvPr id="6" name="Slide Number Placeholder 5">
            <a:extLst>
              <a:ext uri="{FF2B5EF4-FFF2-40B4-BE49-F238E27FC236}">
                <a16:creationId xmlns:a16="http://schemas.microsoft.com/office/drawing/2014/main" id="{30B2AF18-1345-49DA-F7C0-3F6FD54C8662}"/>
              </a:ext>
            </a:extLst>
          </p:cNvPr>
          <p:cNvSpPr>
            <a:spLocks noGrp="1"/>
          </p:cNvSpPr>
          <p:nvPr>
            <p:ph type="sldNum" sz="quarter" idx="12"/>
          </p:nvPr>
        </p:nvSpPr>
        <p:spPr/>
        <p:txBody>
          <a:bodyPr/>
          <a:lstStyle/>
          <a:p>
            <a:fld id="{AEE1EBFF-E3B7-0647-AD55-359B08981DBD}" type="slidenum">
              <a:rPr lang="en-CH" smtClean="0"/>
              <a:t>‹#›</a:t>
            </a:fld>
            <a:endParaRPr lang="en-CH"/>
          </a:p>
        </p:txBody>
      </p:sp>
    </p:spTree>
    <p:extLst>
      <p:ext uri="{BB962C8B-B14F-4D97-AF65-F5344CB8AC3E}">
        <p14:creationId xmlns:p14="http://schemas.microsoft.com/office/powerpoint/2010/main" val="31271884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FD6719-21A4-E2A2-01DD-B1A3D053D2E9}"/>
              </a:ext>
            </a:extLst>
          </p:cNvPr>
          <p:cNvSpPr>
            <a:spLocks noGrp="1"/>
          </p:cNvSpPr>
          <p:nvPr>
            <p:ph type="title"/>
          </p:nvPr>
        </p:nvSpPr>
        <p:spPr/>
        <p:txBody>
          <a:bodyPr/>
          <a:lstStyle/>
          <a:p>
            <a:r>
              <a:rPr lang="en-GB"/>
              <a:t>Click to edit Master title style</a:t>
            </a:r>
            <a:endParaRPr lang="en-CH"/>
          </a:p>
        </p:txBody>
      </p:sp>
      <p:sp>
        <p:nvSpPr>
          <p:cNvPr id="3" name="Content Placeholder 2">
            <a:extLst>
              <a:ext uri="{FF2B5EF4-FFF2-40B4-BE49-F238E27FC236}">
                <a16:creationId xmlns:a16="http://schemas.microsoft.com/office/drawing/2014/main" id="{7776818E-27DF-2F02-C155-2C4E3A8D451B}"/>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4" name="Content Placeholder 3">
            <a:extLst>
              <a:ext uri="{FF2B5EF4-FFF2-40B4-BE49-F238E27FC236}">
                <a16:creationId xmlns:a16="http://schemas.microsoft.com/office/drawing/2014/main" id="{E99A7AC4-B061-D619-1BD3-EC00D0C11A6A}"/>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5" name="Date Placeholder 4">
            <a:extLst>
              <a:ext uri="{FF2B5EF4-FFF2-40B4-BE49-F238E27FC236}">
                <a16:creationId xmlns:a16="http://schemas.microsoft.com/office/drawing/2014/main" id="{8FB8CBF7-CF7E-32BE-7C6D-998668441D06}"/>
              </a:ext>
            </a:extLst>
          </p:cNvPr>
          <p:cNvSpPr>
            <a:spLocks noGrp="1"/>
          </p:cNvSpPr>
          <p:nvPr>
            <p:ph type="dt" sz="half" idx="10"/>
          </p:nvPr>
        </p:nvSpPr>
        <p:spPr/>
        <p:txBody>
          <a:bodyPr/>
          <a:lstStyle/>
          <a:p>
            <a:fld id="{57F33C14-52B3-954A-957A-08F0501421F2}" type="datetimeFigureOut">
              <a:rPr lang="en-CH" smtClean="0"/>
              <a:t>17.06.2026</a:t>
            </a:fld>
            <a:endParaRPr lang="en-CH"/>
          </a:p>
        </p:txBody>
      </p:sp>
      <p:sp>
        <p:nvSpPr>
          <p:cNvPr id="6" name="Footer Placeholder 5">
            <a:extLst>
              <a:ext uri="{FF2B5EF4-FFF2-40B4-BE49-F238E27FC236}">
                <a16:creationId xmlns:a16="http://schemas.microsoft.com/office/drawing/2014/main" id="{A07C90AA-B9DE-51EB-5F81-540EF6CA39C5}"/>
              </a:ext>
            </a:extLst>
          </p:cNvPr>
          <p:cNvSpPr>
            <a:spLocks noGrp="1"/>
          </p:cNvSpPr>
          <p:nvPr>
            <p:ph type="ftr" sz="quarter" idx="11"/>
          </p:nvPr>
        </p:nvSpPr>
        <p:spPr/>
        <p:txBody>
          <a:bodyPr/>
          <a:lstStyle/>
          <a:p>
            <a:endParaRPr lang="en-CH"/>
          </a:p>
        </p:txBody>
      </p:sp>
      <p:sp>
        <p:nvSpPr>
          <p:cNvPr id="7" name="Slide Number Placeholder 6">
            <a:extLst>
              <a:ext uri="{FF2B5EF4-FFF2-40B4-BE49-F238E27FC236}">
                <a16:creationId xmlns:a16="http://schemas.microsoft.com/office/drawing/2014/main" id="{A1F5D6F5-5119-EAE8-5137-D22CFD68E676}"/>
              </a:ext>
            </a:extLst>
          </p:cNvPr>
          <p:cNvSpPr>
            <a:spLocks noGrp="1"/>
          </p:cNvSpPr>
          <p:nvPr>
            <p:ph type="sldNum" sz="quarter" idx="12"/>
          </p:nvPr>
        </p:nvSpPr>
        <p:spPr/>
        <p:txBody>
          <a:bodyPr/>
          <a:lstStyle/>
          <a:p>
            <a:fld id="{AEE1EBFF-E3B7-0647-AD55-359B08981DBD}" type="slidenum">
              <a:rPr lang="en-CH" smtClean="0"/>
              <a:t>‹#›</a:t>
            </a:fld>
            <a:endParaRPr lang="en-CH"/>
          </a:p>
        </p:txBody>
      </p:sp>
    </p:spTree>
    <p:extLst>
      <p:ext uri="{BB962C8B-B14F-4D97-AF65-F5344CB8AC3E}">
        <p14:creationId xmlns:p14="http://schemas.microsoft.com/office/powerpoint/2010/main" val="11202970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429FD-8BAC-CE82-AC3E-CD4752EF98DC}"/>
              </a:ext>
            </a:extLst>
          </p:cNvPr>
          <p:cNvSpPr>
            <a:spLocks noGrp="1"/>
          </p:cNvSpPr>
          <p:nvPr>
            <p:ph type="title"/>
          </p:nvPr>
        </p:nvSpPr>
        <p:spPr>
          <a:xfrm>
            <a:off x="839788" y="365125"/>
            <a:ext cx="10515600" cy="1325563"/>
          </a:xfrm>
        </p:spPr>
        <p:txBody>
          <a:bodyPr/>
          <a:lstStyle/>
          <a:p>
            <a:r>
              <a:rPr lang="en-GB"/>
              <a:t>Click to edit Master title style</a:t>
            </a:r>
            <a:endParaRPr lang="en-CH"/>
          </a:p>
        </p:txBody>
      </p:sp>
      <p:sp>
        <p:nvSpPr>
          <p:cNvPr id="3" name="Text Placeholder 2">
            <a:extLst>
              <a:ext uri="{FF2B5EF4-FFF2-40B4-BE49-F238E27FC236}">
                <a16:creationId xmlns:a16="http://schemas.microsoft.com/office/drawing/2014/main" id="{2E5A58C9-4137-8253-9E9A-322A9BABCF8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BB29B690-5650-4A5D-A930-B3E49DCC19B1}"/>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5" name="Text Placeholder 4">
            <a:extLst>
              <a:ext uri="{FF2B5EF4-FFF2-40B4-BE49-F238E27FC236}">
                <a16:creationId xmlns:a16="http://schemas.microsoft.com/office/drawing/2014/main" id="{AD2C00D5-6CBC-1AA9-5ABA-0B81EDA5189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ABA9FD42-BD15-44CB-3738-185E9B04DBE9}"/>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7" name="Date Placeholder 6">
            <a:extLst>
              <a:ext uri="{FF2B5EF4-FFF2-40B4-BE49-F238E27FC236}">
                <a16:creationId xmlns:a16="http://schemas.microsoft.com/office/drawing/2014/main" id="{AA4F9097-E554-4C86-FAC1-76F7C09AD7D0}"/>
              </a:ext>
            </a:extLst>
          </p:cNvPr>
          <p:cNvSpPr>
            <a:spLocks noGrp="1"/>
          </p:cNvSpPr>
          <p:nvPr>
            <p:ph type="dt" sz="half" idx="10"/>
          </p:nvPr>
        </p:nvSpPr>
        <p:spPr/>
        <p:txBody>
          <a:bodyPr/>
          <a:lstStyle/>
          <a:p>
            <a:fld id="{57F33C14-52B3-954A-957A-08F0501421F2}" type="datetimeFigureOut">
              <a:rPr lang="en-CH" smtClean="0"/>
              <a:t>17.06.2026</a:t>
            </a:fld>
            <a:endParaRPr lang="en-CH"/>
          </a:p>
        </p:txBody>
      </p:sp>
      <p:sp>
        <p:nvSpPr>
          <p:cNvPr id="8" name="Footer Placeholder 7">
            <a:extLst>
              <a:ext uri="{FF2B5EF4-FFF2-40B4-BE49-F238E27FC236}">
                <a16:creationId xmlns:a16="http://schemas.microsoft.com/office/drawing/2014/main" id="{DBD54CCE-6370-8EE7-C34F-4CC363E516BF}"/>
              </a:ext>
            </a:extLst>
          </p:cNvPr>
          <p:cNvSpPr>
            <a:spLocks noGrp="1"/>
          </p:cNvSpPr>
          <p:nvPr>
            <p:ph type="ftr" sz="quarter" idx="11"/>
          </p:nvPr>
        </p:nvSpPr>
        <p:spPr/>
        <p:txBody>
          <a:bodyPr/>
          <a:lstStyle/>
          <a:p>
            <a:endParaRPr lang="en-CH"/>
          </a:p>
        </p:txBody>
      </p:sp>
      <p:sp>
        <p:nvSpPr>
          <p:cNvPr id="9" name="Slide Number Placeholder 8">
            <a:extLst>
              <a:ext uri="{FF2B5EF4-FFF2-40B4-BE49-F238E27FC236}">
                <a16:creationId xmlns:a16="http://schemas.microsoft.com/office/drawing/2014/main" id="{E8295D48-FBC8-4CAA-1C73-FBC9DECA86B8}"/>
              </a:ext>
            </a:extLst>
          </p:cNvPr>
          <p:cNvSpPr>
            <a:spLocks noGrp="1"/>
          </p:cNvSpPr>
          <p:nvPr>
            <p:ph type="sldNum" sz="quarter" idx="12"/>
          </p:nvPr>
        </p:nvSpPr>
        <p:spPr/>
        <p:txBody>
          <a:bodyPr/>
          <a:lstStyle/>
          <a:p>
            <a:fld id="{AEE1EBFF-E3B7-0647-AD55-359B08981DBD}" type="slidenum">
              <a:rPr lang="en-CH" smtClean="0"/>
              <a:t>‹#›</a:t>
            </a:fld>
            <a:endParaRPr lang="en-CH"/>
          </a:p>
        </p:txBody>
      </p:sp>
    </p:spTree>
    <p:extLst>
      <p:ext uri="{BB962C8B-B14F-4D97-AF65-F5344CB8AC3E}">
        <p14:creationId xmlns:p14="http://schemas.microsoft.com/office/powerpoint/2010/main" val="38351114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72F63-ACE7-8762-41C4-E5763A858B57}"/>
              </a:ext>
            </a:extLst>
          </p:cNvPr>
          <p:cNvSpPr>
            <a:spLocks noGrp="1"/>
          </p:cNvSpPr>
          <p:nvPr>
            <p:ph type="title"/>
          </p:nvPr>
        </p:nvSpPr>
        <p:spPr/>
        <p:txBody>
          <a:bodyPr/>
          <a:lstStyle/>
          <a:p>
            <a:r>
              <a:rPr lang="en-GB"/>
              <a:t>Click to edit Master title style</a:t>
            </a:r>
            <a:endParaRPr lang="en-CH"/>
          </a:p>
        </p:txBody>
      </p:sp>
      <p:sp>
        <p:nvSpPr>
          <p:cNvPr id="3" name="Date Placeholder 2">
            <a:extLst>
              <a:ext uri="{FF2B5EF4-FFF2-40B4-BE49-F238E27FC236}">
                <a16:creationId xmlns:a16="http://schemas.microsoft.com/office/drawing/2014/main" id="{9820812E-5678-5313-E89A-A7903E56E918}"/>
              </a:ext>
            </a:extLst>
          </p:cNvPr>
          <p:cNvSpPr>
            <a:spLocks noGrp="1"/>
          </p:cNvSpPr>
          <p:nvPr>
            <p:ph type="dt" sz="half" idx="10"/>
          </p:nvPr>
        </p:nvSpPr>
        <p:spPr/>
        <p:txBody>
          <a:bodyPr/>
          <a:lstStyle/>
          <a:p>
            <a:fld id="{57F33C14-52B3-954A-957A-08F0501421F2}" type="datetimeFigureOut">
              <a:rPr lang="en-CH" smtClean="0"/>
              <a:t>17.06.2026</a:t>
            </a:fld>
            <a:endParaRPr lang="en-CH"/>
          </a:p>
        </p:txBody>
      </p:sp>
      <p:sp>
        <p:nvSpPr>
          <p:cNvPr id="4" name="Footer Placeholder 3">
            <a:extLst>
              <a:ext uri="{FF2B5EF4-FFF2-40B4-BE49-F238E27FC236}">
                <a16:creationId xmlns:a16="http://schemas.microsoft.com/office/drawing/2014/main" id="{5063A379-5047-6C8C-F316-A5912612AF01}"/>
              </a:ext>
            </a:extLst>
          </p:cNvPr>
          <p:cNvSpPr>
            <a:spLocks noGrp="1"/>
          </p:cNvSpPr>
          <p:nvPr>
            <p:ph type="ftr" sz="quarter" idx="11"/>
          </p:nvPr>
        </p:nvSpPr>
        <p:spPr/>
        <p:txBody>
          <a:bodyPr/>
          <a:lstStyle/>
          <a:p>
            <a:endParaRPr lang="en-CH"/>
          </a:p>
        </p:txBody>
      </p:sp>
      <p:sp>
        <p:nvSpPr>
          <p:cNvPr id="5" name="Slide Number Placeholder 4">
            <a:extLst>
              <a:ext uri="{FF2B5EF4-FFF2-40B4-BE49-F238E27FC236}">
                <a16:creationId xmlns:a16="http://schemas.microsoft.com/office/drawing/2014/main" id="{CCBDFCAE-E159-957B-801D-158AFA2837AE}"/>
              </a:ext>
            </a:extLst>
          </p:cNvPr>
          <p:cNvSpPr>
            <a:spLocks noGrp="1"/>
          </p:cNvSpPr>
          <p:nvPr>
            <p:ph type="sldNum" sz="quarter" idx="12"/>
          </p:nvPr>
        </p:nvSpPr>
        <p:spPr/>
        <p:txBody>
          <a:bodyPr/>
          <a:lstStyle/>
          <a:p>
            <a:fld id="{AEE1EBFF-E3B7-0647-AD55-359B08981DBD}" type="slidenum">
              <a:rPr lang="en-CH" smtClean="0"/>
              <a:t>‹#›</a:t>
            </a:fld>
            <a:endParaRPr lang="en-CH"/>
          </a:p>
        </p:txBody>
      </p:sp>
    </p:spTree>
    <p:extLst>
      <p:ext uri="{BB962C8B-B14F-4D97-AF65-F5344CB8AC3E}">
        <p14:creationId xmlns:p14="http://schemas.microsoft.com/office/powerpoint/2010/main" val="24936925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D2C2E24-A125-1B2C-CF66-5639B9999352}"/>
              </a:ext>
            </a:extLst>
          </p:cNvPr>
          <p:cNvSpPr>
            <a:spLocks noGrp="1"/>
          </p:cNvSpPr>
          <p:nvPr>
            <p:ph type="dt" sz="half" idx="10"/>
          </p:nvPr>
        </p:nvSpPr>
        <p:spPr/>
        <p:txBody>
          <a:bodyPr/>
          <a:lstStyle/>
          <a:p>
            <a:fld id="{57F33C14-52B3-954A-957A-08F0501421F2}" type="datetimeFigureOut">
              <a:rPr lang="en-CH" smtClean="0"/>
              <a:t>17.06.2026</a:t>
            </a:fld>
            <a:endParaRPr lang="en-CH"/>
          </a:p>
        </p:txBody>
      </p:sp>
      <p:sp>
        <p:nvSpPr>
          <p:cNvPr id="3" name="Footer Placeholder 2">
            <a:extLst>
              <a:ext uri="{FF2B5EF4-FFF2-40B4-BE49-F238E27FC236}">
                <a16:creationId xmlns:a16="http://schemas.microsoft.com/office/drawing/2014/main" id="{E5FE66AF-B133-9335-AFB4-E3D150CA7002}"/>
              </a:ext>
            </a:extLst>
          </p:cNvPr>
          <p:cNvSpPr>
            <a:spLocks noGrp="1"/>
          </p:cNvSpPr>
          <p:nvPr>
            <p:ph type="ftr" sz="quarter" idx="11"/>
          </p:nvPr>
        </p:nvSpPr>
        <p:spPr/>
        <p:txBody>
          <a:bodyPr/>
          <a:lstStyle/>
          <a:p>
            <a:endParaRPr lang="en-CH"/>
          </a:p>
        </p:txBody>
      </p:sp>
      <p:sp>
        <p:nvSpPr>
          <p:cNvPr id="4" name="Slide Number Placeholder 3">
            <a:extLst>
              <a:ext uri="{FF2B5EF4-FFF2-40B4-BE49-F238E27FC236}">
                <a16:creationId xmlns:a16="http://schemas.microsoft.com/office/drawing/2014/main" id="{FD436461-39EE-30EC-579A-3382E7C5929F}"/>
              </a:ext>
            </a:extLst>
          </p:cNvPr>
          <p:cNvSpPr>
            <a:spLocks noGrp="1"/>
          </p:cNvSpPr>
          <p:nvPr>
            <p:ph type="sldNum" sz="quarter" idx="12"/>
          </p:nvPr>
        </p:nvSpPr>
        <p:spPr/>
        <p:txBody>
          <a:bodyPr/>
          <a:lstStyle/>
          <a:p>
            <a:fld id="{AEE1EBFF-E3B7-0647-AD55-359B08981DBD}" type="slidenum">
              <a:rPr lang="en-CH" smtClean="0"/>
              <a:t>‹#›</a:t>
            </a:fld>
            <a:endParaRPr lang="en-CH"/>
          </a:p>
        </p:txBody>
      </p:sp>
    </p:spTree>
    <p:extLst>
      <p:ext uri="{BB962C8B-B14F-4D97-AF65-F5344CB8AC3E}">
        <p14:creationId xmlns:p14="http://schemas.microsoft.com/office/powerpoint/2010/main" val="26067213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58D71-9E5D-FC0A-DCB1-F005BE818CA4}"/>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CH"/>
          </a:p>
        </p:txBody>
      </p:sp>
      <p:sp>
        <p:nvSpPr>
          <p:cNvPr id="3" name="Content Placeholder 2">
            <a:extLst>
              <a:ext uri="{FF2B5EF4-FFF2-40B4-BE49-F238E27FC236}">
                <a16:creationId xmlns:a16="http://schemas.microsoft.com/office/drawing/2014/main" id="{4FC2C23E-9BF5-5D92-809C-846FDC8A8DE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4" name="Text Placeholder 3">
            <a:extLst>
              <a:ext uri="{FF2B5EF4-FFF2-40B4-BE49-F238E27FC236}">
                <a16:creationId xmlns:a16="http://schemas.microsoft.com/office/drawing/2014/main" id="{7C4EB2B1-3679-4309-7200-58317EA0F54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45C5D69-0AAB-B81C-78ED-7B802C987F92}"/>
              </a:ext>
            </a:extLst>
          </p:cNvPr>
          <p:cNvSpPr>
            <a:spLocks noGrp="1"/>
          </p:cNvSpPr>
          <p:nvPr>
            <p:ph type="dt" sz="half" idx="10"/>
          </p:nvPr>
        </p:nvSpPr>
        <p:spPr/>
        <p:txBody>
          <a:bodyPr/>
          <a:lstStyle/>
          <a:p>
            <a:fld id="{57F33C14-52B3-954A-957A-08F0501421F2}" type="datetimeFigureOut">
              <a:rPr lang="en-CH" smtClean="0"/>
              <a:t>17.06.2026</a:t>
            </a:fld>
            <a:endParaRPr lang="en-CH"/>
          </a:p>
        </p:txBody>
      </p:sp>
      <p:sp>
        <p:nvSpPr>
          <p:cNvPr id="6" name="Footer Placeholder 5">
            <a:extLst>
              <a:ext uri="{FF2B5EF4-FFF2-40B4-BE49-F238E27FC236}">
                <a16:creationId xmlns:a16="http://schemas.microsoft.com/office/drawing/2014/main" id="{785D0F4D-1A8F-39B9-5F44-B11079E787BC}"/>
              </a:ext>
            </a:extLst>
          </p:cNvPr>
          <p:cNvSpPr>
            <a:spLocks noGrp="1"/>
          </p:cNvSpPr>
          <p:nvPr>
            <p:ph type="ftr" sz="quarter" idx="11"/>
          </p:nvPr>
        </p:nvSpPr>
        <p:spPr/>
        <p:txBody>
          <a:bodyPr/>
          <a:lstStyle/>
          <a:p>
            <a:endParaRPr lang="en-CH"/>
          </a:p>
        </p:txBody>
      </p:sp>
      <p:sp>
        <p:nvSpPr>
          <p:cNvPr id="7" name="Slide Number Placeholder 6">
            <a:extLst>
              <a:ext uri="{FF2B5EF4-FFF2-40B4-BE49-F238E27FC236}">
                <a16:creationId xmlns:a16="http://schemas.microsoft.com/office/drawing/2014/main" id="{386E1419-5232-7D35-8FE0-B40790F1E77D}"/>
              </a:ext>
            </a:extLst>
          </p:cNvPr>
          <p:cNvSpPr>
            <a:spLocks noGrp="1"/>
          </p:cNvSpPr>
          <p:nvPr>
            <p:ph type="sldNum" sz="quarter" idx="12"/>
          </p:nvPr>
        </p:nvSpPr>
        <p:spPr/>
        <p:txBody>
          <a:bodyPr/>
          <a:lstStyle/>
          <a:p>
            <a:fld id="{AEE1EBFF-E3B7-0647-AD55-359B08981DBD}" type="slidenum">
              <a:rPr lang="en-CH" smtClean="0"/>
              <a:t>‹#›</a:t>
            </a:fld>
            <a:endParaRPr lang="en-CH"/>
          </a:p>
        </p:txBody>
      </p:sp>
    </p:spTree>
    <p:extLst>
      <p:ext uri="{BB962C8B-B14F-4D97-AF65-F5344CB8AC3E}">
        <p14:creationId xmlns:p14="http://schemas.microsoft.com/office/powerpoint/2010/main" val="26950815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7B04E2-D5C5-D84D-6DFB-68739E7D7DC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CH"/>
          </a:p>
        </p:txBody>
      </p:sp>
      <p:sp>
        <p:nvSpPr>
          <p:cNvPr id="3" name="Picture Placeholder 2">
            <a:extLst>
              <a:ext uri="{FF2B5EF4-FFF2-40B4-BE49-F238E27FC236}">
                <a16:creationId xmlns:a16="http://schemas.microsoft.com/office/drawing/2014/main" id="{43479302-7824-38A9-83CB-0C2000F345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H"/>
          </a:p>
        </p:txBody>
      </p:sp>
      <p:sp>
        <p:nvSpPr>
          <p:cNvPr id="4" name="Text Placeholder 3">
            <a:extLst>
              <a:ext uri="{FF2B5EF4-FFF2-40B4-BE49-F238E27FC236}">
                <a16:creationId xmlns:a16="http://schemas.microsoft.com/office/drawing/2014/main" id="{3057028E-BFB3-6782-414E-986C03D99BD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90F6D38-C9A7-B71D-7D47-6740568939B4}"/>
              </a:ext>
            </a:extLst>
          </p:cNvPr>
          <p:cNvSpPr>
            <a:spLocks noGrp="1"/>
          </p:cNvSpPr>
          <p:nvPr>
            <p:ph type="dt" sz="half" idx="10"/>
          </p:nvPr>
        </p:nvSpPr>
        <p:spPr/>
        <p:txBody>
          <a:bodyPr/>
          <a:lstStyle/>
          <a:p>
            <a:fld id="{57F33C14-52B3-954A-957A-08F0501421F2}" type="datetimeFigureOut">
              <a:rPr lang="en-CH" smtClean="0"/>
              <a:t>17.06.2026</a:t>
            </a:fld>
            <a:endParaRPr lang="en-CH"/>
          </a:p>
        </p:txBody>
      </p:sp>
      <p:sp>
        <p:nvSpPr>
          <p:cNvPr id="6" name="Footer Placeholder 5">
            <a:extLst>
              <a:ext uri="{FF2B5EF4-FFF2-40B4-BE49-F238E27FC236}">
                <a16:creationId xmlns:a16="http://schemas.microsoft.com/office/drawing/2014/main" id="{D57792A0-ED03-7A79-9EEC-428AFF6C7C8E}"/>
              </a:ext>
            </a:extLst>
          </p:cNvPr>
          <p:cNvSpPr>
            <a:spLocks noGrp="1"/>
          </p:cNvSpPr>
          <p:nvPr>
            <p:ph type="ftr" sz="quarter" idx="11"/>
          </p:nvPr>
        </p:nvSpPr>
        <p:spPr/>
        <p:txBody>
          <a:bodyPr/>
          <a:lstStyle/>
          <a:p>
            <a:endParaRPr lang="en-CH"/>
          </a:p>
        </p:txBody>
      </p:sp>
      <p:sp>
        <p:nvSpPr>
          <p:cNvPr id="7" name="Slide Number Placeholder 6">
            <a:extLst>
              <a:ext uri="{FF2B5EF4-FFF2-40B4-BE49-F238E27FC236}">
                <a16:creationId xmlns:a16="http://schemas.microsoft.com/office/drawing/2014/main" id="{9D374AC8-B0B8-3772-2AC4-587776A605CE}"/>
              </a:ext>
            </a:extLst>
          </p:cNvPr>
          <p:cNvSpPr>
            <a:spLocks noGrp="1"/>
          </p:cNvSpPr>
          <p:nvPr>
            <p:ph type="sldNum" sz="quarter" idx="12"/>
          </p:nvPr>
        </p:nvSpPr>
        <p:spPr/>
        <p:txBody>
          <a:bodyPr/>
          <a:lstStyle/>
          <a:p>
            <a:fld id="{AEE1EBFF-E3B7-0647-AD55-359B08981DBD}" type="slidenum">
              <a:rPr lang="en-CH" smtClean="0"/>
              <a:t>‹#›</a:t>
            </a:fld>
            <a:endParaRPr lang="en-CH"/>
          </a:p>
        </p:txBody>
      </p:sp>
    </p:spTree>
    <p:extLst>
      <p:ext uri="{BB962C8B-B14F-4D97-AF65-F5344CB8AC3E}">
        <p14:creationId xmlns:p14="http://schemas.microsoft.com/office/powerpoint/2010/main" val="30706848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ACF748-4C77-ABBB-3F82-73B2C4597674}"/>
              </a:ext>
            </a:extLst>
          </p:cNvPr>
          <p:cNvSpPr>
            <a:spLocks noGrp="1"/>
          </p:cNvSpPr>
          <p:nvPr>
            <p:ph type="title"/>
          </p:nvPr>
        </p:nvSpPr>
        <p:spPr/>
        <p:txBody>
          <a:bodyPr/>
          <a:lstStyle/>
          <a:p>
            <a:r>
              <a:rPr lang="en-GB"/>
              <a:t>Click to edit Master title style</a:t>
            </a:r>
            <a:endParaRPr lang="en-CH"/>
          </a:p>
        </p:txBody>
      </p:sp>
      <p:sp>
        <p:nvSpPr>
          <p:cNvPr id="3" name="Vertical Text Placeholder 2">
            <a:extLst>
              <a:ext uri="{FF2B5EF4-FFF2-40B4-BE49-F238E27FC236}">
                <a16:creationId xmlns:a16="http://schemas.microsoft.com/office/drawing/2014/main" id="{D4D363C4-BBE4-0424-99DA-16F09EA954F4}"/>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4" name="Date Placeholder 3">
            <a:extLst>
              <a:ext uri="{FF2B5EF4-FFF2-40B4-BE49-F238E27FC236}">
                <a16:creationId xmlns:a16="http://schemas.microsoft.com/office/drawing/2014/main" id="{A8AC742C-25F4-5686-6C29-0A97C6443950}"/>
              </a:ext>
            </a:extLst>
          </p:cNvPr>
          <p:cNvSpPr>
            <a:spLocks noGrp="1"/>
          </p:cNvSpPr>
          <p:nvPr>
            <p:ph type="dt" sz="half" idx="10"/>
          </p:nvPr>
        </p:nvSpPr>
        <p:spPr/>
        <p:txBody>
          <a:bodyPr/>
          <a:lstStyle/>
          <a:p>
            <a:fld id="{57F33C14-52B3-954A-957A-08F0501421F2}" type="datetimeFigureOut">
              <a:rPr lang="en-CH" smtClean="0"/>
              <a:t>17.06.2026</a:t>
            </a:fld>
            <a:endParaRPr lang="en-CH"/>
          </a:p>
        </p:txBody>
      </p:sp>
      <p:sp>
        <p:nvSpPr>
          <p:cNvPr id="5" name="Footer Placeholder 4">
            <a:extLst>
              <a:ext uri="{FF2B5EF4-FFF2-40B4-BE49-F238E27FC236}">
                <a16:creationId xmlns:a16="http://schemas.microsoft.com/office/drawing/2014/main" id="{1FBFB838-1D08-CA9C-A4F8-3A5374D8E96D}"/>
              </a:ext>
            </a:extLst>
          </p:cNvPr>
          <p:cNvSpPr>
            <a:spLocks noGrp="1"/>
          </p:cNvSpPr>
          <p:nvPr>
            <p:ph type="ftr" sz="quarter" idx="11"/>
          </p:nvPr>
        </p:nvSpPr>
        <p:spPr/>
        <p:txBody>
          <a:bodyPr/>
          <a:lstStyle/>
          <a:p>
            <a:endParaRPr lang="en-CH"/>
          </a:p>
        </p:txBody>
      </p:sp>
      <p:sp>
        <p:nvSpPr>
          <p:cNvPr id="6" name="Slide Number Placeholder 5">
            <a:extLst>
              <a:ext uri="{FF2B5EF4-FFF2-40B4-BE49-F238E27FC236}">
                <a16:creationId xmlns:a16="http://schemas.microsoft.com/office/drawing/2014/main" id="{776766C8-06BF-77B5-F85A-C3DC4AB52EB7}"/>
              </a:ext>
            </a:extLst>
          </p:cNvPr>
          <p:cNvSpPr>
            <a:spLocks noGrp="1"/>
          </p:cNvSpPr>
          <p:nvPr>
            <p:ph type="sldNum" sz="quarter" idx="12"/>
          </p:nvPr>
        </p:nvSpPr>
        <p:spPr/>
        <p:txBody>
          <a:bodyPr/>
          <a:lstStyle/>
          <a:p>
            <a:fld id="{AEE1EBFF-E3B7-0647-AD55-359B08981DBD}" type="slidenum">
              <a:rPr lang="en-CH" smtClean="0"/>
              <a:t>‹#›</a:t>
            </a:fld>
            <a:endParaRPr lang="en-CH"/>
          </a:p>
        </p:txBody>
      </p:sp>
    </p:spTree>
    <p:extLst>
      <p:ext uri="{BB962C8B-B14F-4D97-AF65-F5344CB8AC3E}">
        <p14:creationId xmlns:p14="http://schemas.microsoft.com/office/powerpoint/2010/main" val="41587946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1C8C502-0D15-EEBF-9158-5D50D76E98CF}"/>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CH"/>
          </a:p>
        </p:txBody>
      </p:sp>
      <p:sp>
        <p:nvSpPr>
          <p:cNvPr id="3" name="Vertical Text Placeholder 2">
            <a:extLst>
              <a:ext uri="{FF2B5EF4-FFF2-40B4-BE49-F238E27FC236}">
                <a16:creationId xmlns:a16="http://schemas.microsoft.com/office/drawing/2014/main" id="{74C1EB08-80D8-BE87-97BF-0D1C9ED97654}"/>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4" name="Date Placeholder 3">
            <a:extLst>
              <a:ext uri="{FF2B5EF4-FFF2-40B4-BE49-F238E27FC236}">
                <a16:creationId xmlns:a16="http://schemas.microsoft.com/office/drawing/2014/main" id="{CE530C09-38AC-BC5A-6847-18CE86F76894}"/>
              </a:ext>
            </a:extLst>
          </p:cNvPr>
          <p:cNvSpPr>
            <a:spLocks noGrp="1"/>
          </p:cNvSpPr>
          <p:nvPr>
            <p:ph type="dt" sz="half" idx="10"/>
          </p:nvPr>
        </p:nvSpPr>
        <p:spPr/>
        <p:txBody>
          <a:bodyPr/>
          <a:lstStyle/>
          <a:p>
            <a:fld id="{57F33C14-52B3-954A-957A-08F0501421F2}" type="datetimeFigureOut">
              <a:rPr lang="en-CH" smtClean="0"/>
              <a:t>17.06.2026</a:t>
            </a:fld>
            <a:endParaRPr lang="en-CH"/>
          </a:p>
        </p:txBody>
      </p:sp>
      <p:sp>
        <p:nvSpPr>
          <p:cNvPr id="5" name="Footer Placeholder 4">
            <a:extLst>
              <a:ext uri="{FF2B5EF4-FFF2-40B4-BE49-F238E27FC236}">
                <a16:creationId xmlns:a16="http://schemas.microsoft.com/office/drawing/2014/main" id="{CF3B239C-6D78-DDFE-7786-8A8B3E0E757A}"/>
              </a:ext>
            </a:extLst>
          </p:cNvPr>
          <p:cNvSpPr>
            <a:spLocks noGrp="1"/>
          </p:cNvSpPr>
          <p:nvPr>
            <p:ph type="ftr" sz="quarter" idx="11"/>
          </p:nvPr>
        </p:nvSpPr>
        <p:spPr/>
        <p:txBody>
          <a:bodyPr/>
          <a:lstStyle/>
          <a:p>
            <a:endParaRPr lang="en-CH"/>
          </a:p>
        </p:txBody>
      </p:sp>
      <p:sp>
        <p:nvSpPr>
          <p:cNvPr id="6" name="Slide Number Placeholder 5">
            <a:extLst>
              <a:ext uri="{FF2B5EF4-FFF2-40B4-BE49-F238E27FC236}">
                <a16:creationId xmlns:a16="http://schemas.microsoft.com/office/drawing/2014/main" id="{58C5DC5F-0109-5A81-8EC5-D169E4652AED}"/>
              </a:ext>
            </a:extLst>
          </p:cNvPr>
          <p:cNvSpPr>
            <a:spLocks noGrp="1"/>
          </p:cNvSpPr>
          <p:nvPr>
            <p:ph type="sldNum" sz="quarter" idx="12"/>
          </p:nvPr>
        </p:nvSpPr>
        <p:spPr/>
        <p:txBody>
          <a:bodyPr/>
          <a:lstStyle/>
          <a:p>
            <a:fld id="{AEE1EBFF-E3B7-0647-AD55-359B08981DBD}" type="slidenum">
              <a:rPr lang="en-CH" smtClean="0"/>
              <a:t>‹#›</a:t>
            </a:fld>
            <a:endParaRPr lang="en-CH"/>
          </a:p>
        </p:txBody>
      </p:sp>
    </p:spTree>
    <p:extLst>
      <p:ext uri="{BB962C8B-B14F-4D97-AF65-F5344CB8AC3E}">
        <p14:creationId xmlns:p14="http://schemas.microsoft.com/office/powerpoint/2010/main" val="33154316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4D88B2D-F415-9C1E-39CE-E2BF203E6BB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CH"/>
          </a:p>
        </p:txBody>
      </p:sp>
      <p:sp>
        <p:nvSpPr>
          <p:cNvPr id="3" name="Text Placeholder 2">
            <a:extLst>
              <a:ext uri="{FF2B5EF4-FFF2-40B4-BE49-F238E27FC236}">
                <a16:creationId xmlns:a16="http://schemas.microsoft.com/office/drawing/2014/main" id="{B850E41D-D9F9-4433-1A57-3088BDF2149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4" name="Date Placeholder 3">
            <a:extLst>
              <a:ext uri="{FF2B5EF4-FFF2-40B4-BE49-F238E27FC236}">
                <a16:creationId xmlns:a16="http://schemas.microsoft.com/office/drawing/2014/main" id="{C35891EC-E868-5610-18BA-BC326C029C8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7F33C14-52B3-954A-957A-08F0501421F2}" type="datetimeFigureOut">
              <a:rPr lang="en-CH" smtClean="0"/>
              <a:t>17.06.2026</a:t>
            </a:fld>
            <a:endParaRPr lang="en-CH"/>
          </a:p>
        </p:txBody>
      </p:sp>
      <p:sp>
        <p:nvSpPr>
          <p:cNvPr id="5" name="Footer Placeholder 4">
            <a:extLst>
              <a:ext uri="{FF2B5EF4-FFF2-40B4-BE49-F238E27FC236}">
                <a16:creationId xmlns:a16="http://schemas.microsoft.com/office/drawing/2014/main" id="{EF946E66-E98B-9A3D-A5A2-54EA888A4FA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CH"/>
          </a:p>
        </p:txBody>
      </p:sp>
      <p:sp>
        <p:nvSpPr>
          <p:cNvPr id="6" name="Slide Number Placeholder 5">
            <a:extLst>
              <a:ext uri="{FF2B5EF4-FFF2-40B4-BE49-F238E27FC236}">
                <a16:creationId xmlns:a16="http://schemas.microsoft.com/office/drawing/2014/main" id="{2B98D6D1-328B-48ED-BD74-5E0BC274CB6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EE1EBFF-E3B7-0647-AD55-359B08981DBD}" type="slidenum">
              <a:rPr lang="en-CH" smtClean="0"/>
              <a:t>‹#›</a:t>
            </a:fld>
            <a:endParaRPr lang="en-CH"/>
          </a:p>
        </p:txBody>
      </p:sp>
    </p:spTree>
    <p:extLst>
      <p:ext uri="{BB962C8B-B14F-4D97-AF65-F5344CB8AC3E}">
        <p14:creationId xmlns:p14="http://schemas.microsoft.com/office/powerpoint/2010/main" val="4198804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10.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4.mp4"/><Relationship Id="rId1" Type="http://schemas.microsoft.com/office/2007/relationships/media" Target="../media/media4.mp4"/><Relationship Id="rId5" Type="http://schemas.openxmlformats.org/officeDocument/2006/relationships/image" Target="../media/image15.png"/><Relationship Id="rId4"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5.mp4"/><Relationship Id="rId1" Type="http://schemas.microsoft.com/office/2007/relationships/media" Target="../media/media5.mp4"/><Relationship Id="rId5" Type="http://schemas.openxmlformats.org/officeDocument/2006/relationships/image" Target="../media/image16.png"/><Relationship Id="rId4"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D6468E-706F-0F79-F535-DA9C4B1E59F7}"/>
              </a:ext>
            </a:extLst>
          </p:cNvPr>
          <p:cNvSpPr>
            <a:spLocks noGrp="1"/>
          </p:cNvSpPr>
          <p:nvPr>
            <p:ph type="ctrTitle"/>
          </p:nvPr>
        </p:nvSpPr>
        <p:spPr>
          <a:xfrm>
            <a:off x="6754585" y="1933015"/>
            <a:ext cx="5094514" cy="2387600"/>
          </a:xfrm>
        </p:spPr>
        <p:txBody>
          <a:bodyPr>
            <a:noAutofit/>
          </a:bodyPr>
          <a:lstStyle/>
          <a:p>
            <a:r>
              <a:rPr lang="en-GB" sz="4800" dirty="0">
                <a:latin typeface="+mn-lt"/>
                <a:cs typeface="Arial" panose="020B0604020202020204" pitchFamily="34" charset="0"/>
              </a:rPr>
              <a:t>Thermodynamic sensitivity of Storm Boris to sea surface temperature anomalies</a:t>
            </a:r>
            <a:endParaRPr lang="en-CH" sz="4800" dirty="0">
              <a:latin typeface="+mn-lt"/>
              <a:cs typeface="Arial" panose="020B0604020202020204" pitchFamily="34" charset="0"/>
            </a:endParaRPr>
          </a:p>
        </p:txBody>
      </p:sp>
      <p:sp>
        <p:nvSpPr>
          <p:cNvPr id="3" name="Subtitle 2">
            <a:extLst>
              <a:ext uri="{FF2B5EF4-FFF2-40B4-BE49-F238E27FC236}">
                <a16:creationId xmlns:a16="http://schemas.microsoft.com/office/drawing/2014/main" id="{14A86188-1B9E-D3E0-9678-1B61D8C153F2}"/>
              </a:ext>
            </a:extLst>
          </p:cNvPr>
          <p:cNvSpPr>
            <a:spLocks noGrp="1"/>
          </p:cNvSpPr>
          <p:nvPr>
            <p:ph type="subTitle" idx="1"/>
          </p:nvPr>
        </p:nvSpPr>
        <p:spPr>
          <a:xfrm>
            <a:off x="6754585" y="4581942"/>
            <a:ext cx="5094514" cy="947540"/>
          </a:xfrm>
        </p:spPr>
        <p:txBody>
          <a:bodyPr>
            <a:normAutofit/>
          </a:bodyPr>
          <a:lstStyle/>
          <a:p>
            <a:r>
              <a:rPr lang="en-CH" b="1" dirty="0">
                <a:latin typeface="+mj-lt"/>
                <a:cs typeface="Arial" panose="020B0604020202020204" pitchFamily="34" charset="0"/>
              </a:rPr>
              <a:t>Fulden Batibeniz </a:t>
            </a:r>
          </a:p>
          <a:p>
            <a:r>
              <a:rPr lang="en-CH" dirty="0">
                <a:latin typeface="+mj-lt"/>
                <a:cs typeface="Arial" panose="020B0604020202020204" pitchFamily="34" charset="0"/>
              </a:rPr>
              <a:t>Martina Messmer | Christoph C. Raible</a:t>
            </a:r>
          </a:p>
        </p:txBody>
      </p:sp>
      <p:pic>
        <p:nvPicPr>
          <p:cNvPr id="5" name="Picture 4">
            <a:extLst>
              <a:ext uri="{FF2B5EF4-FFF2-40B4-BE49-F238E27FC236}">
                <a16:creationId xmlns:a16="http://schemas.microsoft.com/office/drawing/2014/main" id="{C68E31D8-155E-B69D-9EC7-871E2D703BF8}"/>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0925073" y="5577218"/>
            <a:ext cx="1260000" cy="1260000"/>
          </a:xfrm>
          <a:prstGeom prst="rect">
            <a:avLst/>
          </a:prstGeom>
        </p:spPr>
      </p:pic>
      <p:pic>
        <p:nvPicPr>
          <p:cNvPr id="7" name="Picture 6">
            <a:extLst>
              <a:ext uri="{FF2B5EF4-FFF2-40B4-BE49-F238E27FC236}">
                <a16:creationId xmlns:a16="http://schemas.microsoft.com/office/drawing/2014/main" id="{54749AC9-204D-E36B-BD32-480607F85D46}"/>
              </a:ext>
            </a:extLst>
          </p:cNvPr>
          <p:cNvPicPr>
            <a:picLocks noChangeAspect="1"/>
          </p:cNvPicPr>
          <p:nvPr/>
        </p:nvPicPr>
        <p:blipFill>
          <a:blip r:embed="rId4"/>
          <a:stretch>
            <a:fillRect/>
          </a:stretch>
        </p:blipFill>
        <p:spPr>
          <a:xfrm>
            <a:off x="0" y="0"/>
            <a:ext cx="6421422" cy="6840000"/>
          </a:xfrm>
          <a:prstGeom prst="rect">
            <a:avLst/>
          </a:prstGeom>
        </p:spPr>
      </p:pic>
      <p:sp>
        <p:nvSpPr>
          <p:cNvPr id="8" name="TextBox 7">
            <a:extLst>
              <a:ext uri="{FF2B5EF4-FFF2-40B4-BE49-F238E27FC236}">
                <a16:creationId xmlns:a16="http://schemas.microsoft.com/office/drawing/2014/main" id="{7579617C-7921-6A07-2019-CCAE572336EE}"/>
              </a:ext>
            </a:extLst>
          </p:cNvPr>
          <p:cNvSpPr txBox="1"/>
          <p:nvPr/>
        </p:nvSpPr>
        <p:spPr>
          <a:xfrm>
            <a:off x="0" y="6519446"/>
            <a:ext cx="5078449" cy="338554"/>
          </a:xfrm>
          <a:prstGeom prst="rect">
            <a:avLst/>
          </a:prstGeom>
          <a:solidFill>
            <a:schemeClr val="accent1"/>
          </a:solidFill>
        </p:spPr>
        <p:txBody>
          <a:bodyPr wrap="square" rtlCol="0">
            <a:spAutoFit/>
          </a:bodyPr>
          <a:lstStyle/>
          <a:p>
            <a:r>
              <a:rPr lang="en-CH" sz="1600" dirty="0">
                <a:solidFill>
                  <a:schemeClr val="bg1"/>
                </a:solidFill>
              </a:rPr>
              <a:t>Nasa worldview</a:t>
            </a:r>
            <a:r>
              <a:rPr lang="en-GB" sz="1600" dirty="0">
                <a:solidFill>
                  <a:schemeClr val="bg1"/>
                </a:solidFill>
              </a:rPr>
              <a:t>https://</a:t>
            </a:r>
            <a:r>
              <a:rPr lang="en-GB" sz="1600" dirty="0" err="1">
                <a:solidFill>
                  <a:schemeClr val="bg1"/>
                </a:solidFill>
              </a:rPr>
              <a:t>worldview.earthdata.nasa.gov</a:t>
            </a:r>
            <a:r>
              <a:rPr lang="en-GB" sz="1600" dirty="0">
                <a:solidFill>
                  <a:schemeClr val="bg1"/>
                </a:solidFill>
              </a:rPr>
              <a:t>/</a:t>
            </a:r>
            <a:endParaRPr lang="en-CH" sz="1600" dirty="0">
              <a:solidFill>
                <a:schemeClr val="bg1"/>
              </a:solidFill>
            </a:endParaRPr>
          </a:p>
        </p:txBody>
      </p:sp>
    </p:spTree>
    <p:extLst>
      <p:ext uri="{BB962C8B-B14F-4D97-AF65-F5344CB8AC3E}">
        <p14:creationId xmlns:p14="http://schemas.microsoft.com/office/powerpoint/2010/main" val="19349838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CE35D-E9E4-1553-B22C-8BD0E28C7027}"/>
              </a:ext>
            </a:extLst>
          </p:cNvPr>
          <p:cNvSpPr>
            <a:spLocks noGrp="1"/>
          </p:cNvSpPr>
          <p:nvPr>
            <p:ph type="title"/>
          </p:nvPr>
        </p:nvSpPr>
        <p:spPr/>
        <p:txBody>
          <a:bodyPr/>
          <a:lstStyle/>
          <a:p>
            <a:r>
              <a:rPr lang="en-CH" dirty="0"/>
              <a:t>Impact of Storm Boris</a:t>
            </a:r>
          </a:p>
        </p:txBody>
      </p:sp>
      <p:pic>
        <p:nvPicPr>
          <p:cNvPr id="4" name="WhatsApp Video 2026-02-03 at 7.35.06 PM">
            <a:hlinkClick r:id="" action="ppaction://media"/>
            <a:extLst>
              <a:ext uri="{FF2B5EF4-FFF2-40B4-BE49-F238E27FC236}">
                <a16:creationId xmlns:a16="http://schemas.microsoft.com/office/drawing/2014/main" id="{19F3D755-A322-206D-3E31-39472BA3687B}"/>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835916" y="-703821"/>
            <a:ext cx="4014000" cy="8028000"/>
          </a:xfrm>
          <a:prstGeom prst="rect">
            <a:avLst/>
          </a:prstGeom>
        </p:spPr>
      </p:pic>
      <p:sp>
        <p:nvSpPr>
          <p:cNvPr id="5" name="Content Placeholder 2">
            <a:extLst>
              <a:ext uri="{FF2B5EF4-FFF2-40B4-BE49-F238E27FC236}">
                <a16:creationId xmlns:a16="http://schemas.microsoft.com/office/drawing/2014/main" id="{3616F772-0730-2984-C181-421F116857A3}"/>
              </a:ext>
            </a:extLst>
          </p:cNvPr>
          <p:cNvSpPr>
            <a:spLocks noGrp="1"/>
          </p:cNvSpPr>
          <p:nvPr>
            <p:ph idx="1"/>
          </p:nvPr>
        </p:nvSpPr>
        <p:spPr>
          <a:xfrm>
            <a:off x="838200" y="1825625"/>
            <a:ext cx="4431224" cy="4351338"/>
          </a:xfrm>
        </p:spPr>
        <p:txBody>
          <a:bodyPr>
            <a:normAutofit/>
          </a:bodyPr>
          <a:lstStyle/>
          <a:p>
            <a:r>
              <a:rPr lang="en-GB" sz="2400" dirty="0"/>
              <a:t>13-16 September 2024</a:t>
            </a:r>
          </a:p>
          <a:p>
            <a:endParaRPr lang="en-GB" sz="2400" dirty="0"/>
          </a:p>
          <a:p>
            <a:r>
              <a:rPr lang="en-CH" sz="2400" dirty="0"/>
              <a:t>Affected countries: Poland, Germany, Slovakia, Austria, and Italy</a:t>
            </a:r>
          </a:p>
          <a:p>
            <a:endParaRPr lang="en-CH" sz="2400" dirty="0"/>
          </a:p>
          <a:p>
            <a:r>
              <a:rPr lang="en-CH" sz="2400" dirty="0"/>
              <a:t>27 people died</a:t>
            </a:r>
          </a:p>
          <a:p>
            <a:endParaRPr lang="en-CH" sz="2400" dirty="0"/>
          </a:p>
          <a:p>
            <a:endParaRPr lang="en-CH" sz="2400" dirty="0"/>
          </a:p>
        </p:txBody>
      </p:sp>
    </p:spTree>
    <p:extLst>
      <p:ext uri="{BB962C8B-B14F-4D97-AF65-F5344CB8AC3E}">
        <p14:creationId xmlns:p14="http://schemas.microsoft.com/office/powerpoint/2010/main" val="3476088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404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mute="1">
                <p:cTn id="12" fill="hold" display="0">
                  <p:stCondLst>
                    <p:cond delay="indefinite"/>
                  </p:stCondLst>
                </p:cTn>
                <p:tgtEl>
                  <p:spTgt spid="4"/>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3C371-66C9-AB88-E435-5A90D8922B91}"/>
              </a:ext>
            </a:extLst>
          </p:cNvPr>
          <p:cNvSpPr>
            <a:spLocks noGrp="1"/>
          </p:cNvSpPr>
          <p:nvPr>
            <p:ph type="title"/>
          </p:nvPr>
        </p:nvSpPr>
        <p:spPr/>
        <p:txBody>
          <a:bodyPr>
            <a:normAutofit/>
          </a:bodyPr>
          <a:lstStyle/>
          <a:p>
            <a:r>
              <a:rPr lang="en-CH" dirty="0"/>
              <a:t>Model Setup</a:t>
            </a:r>
          </a:p>
        </p:txBody>
      </p:sp>
      <p:graphicFrame>
        <p:nvGraphicFramePr>
          <p:cNvPr id="1032" name="Content Placeholder 2">
            <a:extLst>
              <a:ext uri="{FF2B5EF4-FFF2-40B4-BE49-F238E27FC236}">
                <a16:creationId xmlns:a16="http://schemas.microsoft.com/office/drawing/2014/main" id="{6E211457-36F2-A02F-B2A4-657C668F2935}"/>
              </a:ext>
            </a:extLst>
          </p:cNvPr>
          <p:cNvGraphicFramePr>
            <a:graphicFrameLocks noGrp="1"/>
          </p:cNvGraphicFramePr>
          <p:nvPr>
            <p:ph idx="1"/>
            <p:extLst>
              <p:ext uri="{D42A27DB-BD31-4B8C-83A1-F6EECF244321}">
                <p14:modId xmlns:p14="http://schemas.microsoft.com/office/powerpoint/2010/main" val="1793720187"/>
              </p:ext>
            </p:extLst>
          </p:nvPr>
        </p:nvGraphicFramePr>
        <p:xfrm>
          <a:off x="838198" y="1825625"/>
          <a:ext cx="5922983"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a:extLst>
              <a:ext uri="{FF2B5EF4-FFF2-40B4-BE49-F238E27FC236}">
                <a16:creationId xmlns:a16="http://schemas.microsoft.com/office/drawing/2014/main" id="{1CECEFCE-26F3-0FD4-6BFA-9108209D2E63}"/>
              </a:ext>
            </a:extLst>
          </p:cNvPr>
          <p:cNvSpPr txBox="1"/>
          <p:nvPr/>
        </p:nvSpPr>
        <p:spPr>
          <a:xfrm>
            <a:off x="7880724" y="6242830"/>
            <a:ext cx="2634888" cy="369332"/>
          </a:xfrm>
          <a:prstGeom prst="rect">
            <a:avLst/>
          </a:prstGeom>
          <a:noFill/>
        </p:spPr>
        <p:txBody>
          <a:bodyPr wrap="none" rtlCol="0">
            <a:spAutoFit/>
          </a:bodyPr>
          <a:lstStyle/>
          <a:p>
            <a:r>
              <a:rPr lang="en-GB" dirty="0"/>
              <a:t>Domain: EURO-CORDEX</a:t>
            </a:r>
          </a:p>
        </p:txBody>
      </p:sp>
      <p:sp>
        <p:nvSpPr>
          <p:cNvPr id="10" name="Triangle 9">
            <a:extLst>
              <a:ext uri="{FF2B5EF4-FFF2-40B4-BE49-F238E27FC236}">
                <a16:creationId xmlns:a16="http://schemas.microsoft.com/office/drawing/2014/main" id="{059AEEFB-2D40-2673-950B-ABC576140F48}"/>
              </a:ext>
            </a:extLst>
          </p:cNvPr>
          <p:cNvSpPr>
            <a:spLocks noChangeAspect="1"/>
          </p:cNvSpPr>
          <p:nvPr/>
        </p:nvSpPr>
        <p:spPr>
          <a:xfrm>
            <a:off x="1112108" y="2084173"/>
            <a:ext cx="491040" cy="396000"/>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pic>
        <p:nvPicPr>
          <p:cNvPr id="13" name="Picture 12">
            <a:extLst>
              <a:ext uri="{FF2B5EF4-FFF2-40B4-BE49-F238E27FC236}">
                <a16:creationId xmlns:a16="http://schemas.microsoft.com/office/drawing/2014/main" id="{B16B7A35-CB1B-425A-409D-30E70921F008}"/>
              </a:ext>
            </a:extLst>
          </p:cNvPr>
          <p:cNvPicPr>
            <a:picLocks noChangeAspect="1"/>
          </p:cNvPicPr>
          <p:nvPr/>
        </p:nvPicPr>
        <p:blipFill>
          <a:blip r:embed="rId8"/>
          <a:stretch>
            <a:fillRect/>
          </a:stretch>
        </p:blipFill>
        <p:spPr>
          <a:xfrm>
            <a:off x="6905818" y="1592263"/>
            <a:ext cx="4584700" cy="4584700"/>
          </a:xfrm>
          <a:prstGeom prst="ellipse">
            <a:avLst/>
          </a:prstGeom>
          <a:ln>
            <a:noFill/>
          </a:ln>
          <a:effectLst>
            <a:softEdge rad="112500"/>
          </a:effectLst>
        </p:spPr>
      </p:pic>
    </p:spTree>
    <p:extLst>
      <p:ext uri="{BB962C8B-B14F-4D97-AF65-F5344CB8AC3E}">
        <p14:creationId xmlns:p14="http://schemas.microsoft.com/office/powerpoint/2010/main" val="39922568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32648-2D48-CFAE-D2CF-EE26A91FC82F}"/>
              </a:ext>
            </a:extLst>
          </p:cNvPr>
          <p:cNvSpPr>
            <a:spLocks noGrp="1"/>
          </p:cNvSpPr>
          <p:nvPr>
            <p:ph type="title"/>
          </p:nvPr>
        </p:nvSpPr>
        <p:spPr/>
        <p:txBody>
          <a:bodyPr/>
          <a:lstStyle/>
          <a:p>
            <a:r>
              <a:rPr lang="en-CH" dirty="0"/>
              <a:t>Experimental Setup</a:t>
            </a:r>
          </a:p>
        </p:txBody>
      </p:sp>
      <p:sp>
        <p:nvSpPr>
          <p:cNvPr id="5" name="TextBox 4">
            <a:extLst>
              <a:ext uri="{FF2B5EF4-FFF2-40B4-BE49-F238E27FC236}">
                <a16:creationId xmlns:a16="http://schemas.microsoft.com/office/drawing/2014/main" id="{EF650050-5967-6AA2-EAFF-C5FC95E50B73}"/>
              </a:ext>
            </a:extLst>
          </p:cNvPr>
          <p:cNvSpPr txBox="1"/>
          <p:nvPr/>
        </p:nvSpPr>
        <p:spPr>
          <a:xfrm>
            <a:off x="1326683" y="2211041"/>
            <a:ext cx="2602424" cy="707886"/>
          </a:xfrm>
          <a:prstGeom prst="rect">
            <a:avLst/>
          </a:prstGeom>
          <a:solidFill>
            <a:schemeClr val="accent2">
              <a:lumMod val="40000"/>
              <a:lumOff val="60000"/>
            </a:schemeClr>
          </a:solidFill>
          <a:effectLst>
            <a:softEdge rad="67050"/>
          </a:effectLst>
        </p:spPr>
        <p:txBody>
          <a:bodyPr wrap="square" rtlCol="0">
            <a:spAutoFit/>
          </a:bodyPr>
          <a:lstStyle/>
          <a:p>
            <a:pPr algn="ctr"/>
            <a:r>
              <a:rPr lang="en-GB" sz="2000" dirty="0">
                <a:solidFill>
                  <a:srgbClr val="FF0000"/>
                </a:solidFill>
              </a:rPr>
              <a:t>2024 run</a:t>
            </a:r>
            <a:r>
              <a:rPr lang="en-GB" sz="2000" dirty="0"/>
              <a:t>: </a:t>
            </a:r>
          </a:p>
          <a:p>
            <a:pPr algn="ctr"/>
            <a:r>
              <a:rPr lang="en-GB" sz="2000" dirty="0"/>
              <a:t>Observed 2024 SSTs </a:t>
            </a:r>
          </a:p>
        </p:txBody>
      </p:sp>
      <p:sp>
        <p:nvSpPr>
          <p:cNvPr id="6" name="TextBox 5">
            <a:extLst>
              <a:ext uri="{FF2B5EF4-FFF2-40B4-BE49-F238E27FC236}">
                <a16:creationId xmlns:a16="http://schemas.microsoft.com/office/drawing/2014/main" id="{1FC3C8D3-E443-C872-5B86-F1D13B86C175}"/>
              </a:ext>
            </a:extLst>
          </p:cNvPr>
          <p:cNvSpPr txBox="1"/>
          <p:nvPr/>
        </p:nvSpPr>
        <p:spPr>
          <a:xfrm>
            <a:off x="4436389" y="2211041"/>
            <a:ext cx="3319220" cy="1015663"/>
          </a:xfrm>
          <a:prstGeom prst="rect">
            <a:avLst/>
          </a:prstGeom>
          <a:solidFill>
            <a:schemeClr val="tx2">
              <a:lumMod val="10000"/>
              <a:lumOff val="90000"/>
            </a:schemeClr>
          </a:solidFill>
          <a:effectLst>
            <a:softEdge rad="65275"/>
          </a:effectLst>
        </p:spPr>
        <p:txBody>
          <a:bodyPr wrap="square" rtlCol="0">
            <a:spAutoFit/>
          </a:bodyPr>
          <a:lstStyle/>
          <a:p>
            <a:pPr algn="ctr"/>
            <a:r>
              <a:rPr lang="en-GB" sz="2000" dirty="0">
                <a:solidFill>
                  <a:schemeClr val="accent4"/>
                </a:solidFill>
              </a:rPr>
              <a:t>CLIM run</a:t>
            </a:r>
            <a:r>
              <a:rPr lang="en-GB" sz="2000" dirty="0"/>
              <a:t>: </a:t>
            </a:r>
          </a:p>
          <a:p>
            <a:pPr algn="ctr"/>
            <a:r>
              <a:rPr lang="en-GB" sz="2000" dirty="0"/>
              <a:t>SSTs replaced by 1981–2010 climatological mean</a:t>
            </a:r>
          </a:p>
        </p:txBody>
      </p:sp>
      <p:sp>
        <p:nvSpPr>
          <p:cNvPr id="12" name="TextBox 11">
            <a:extLst>
              <a:ext uri="{FF2B5EF4-FFF2-40B4-BE49-F238E27FC236}">
                <a16:creationId xmlns:a16="http://schemas.microsoft.com/office/drawing/2014/main" id="{3954F597-12A9-C7C5-D9C9-6E303F166167}"/>
              </a:ext>
            </a:extLst>
          </p:cNvPr>
          <p:cNvSpPr txBox="1"/>
          <p:nvPr/>
        </p:nvSpPr>
        <p:spPr>
          <a:xfrm>
            <a:off x="3538779" y="1549543"/>
            <a:ext cx="1529168" cy="400110"/>
          </a:xfrm>
          <a:prstGeom prst="rect">
            <a:avLst/>
          </a:prstGeom>
          <a:solidFill>
            <a:schemeClr val="bg2">
              <a:alpha val="95000"/>
            </a:schemeClr>
          </a:solidFill>
        </p:spPr>
        <p:txBody>
          <a:bodyPr wrap="square" rtlCol="0">
            <a:spAutoFit/>
          </a:bodyPr>
          <a:lstStyle/>
          <a:p>
            <a:r>
              <a:rPr lang="en-CH" sz="2000" dirty="0"/>
              <a:t>Simulations</a:t>
            </a:r>
            <a:endParaRPr lang="en-CH" dirty="0"/>
          </a:p>
        </p:txBody>
      </p:sp>
      <p:cxnSp>
        <p:nvCxnSpPr>
          <p:cNvPr id="14" name="Straight Arrow Connector 13">
            <a:extLst>
              <a:ext uri="{FF2B5EF4-FFF2-40B4-BE49-F238E27FC236}">
                <a16:creationId xmlns:a16="http://schemas.microsoft.com/office/drawing/2014/main" id="{987BD172-EDF8-2EED-433F-5941A21CC01C}"/>
              </a:ext>
            </a:extLst>
          </p:cNvPr>
          <p:cNvCxnSpPr>
            <a:cxnSpLocks/>
            <a:stCxn id="12" idx="2"/>
          </p:cNvCxnSpPr>
          <p:nvPr/>
        </p:nvCxnSpPr>
        <p:spPr>
          <a:xfrm>
            <a:off x="4303363" y="1949653"/>
            <a:ext cx="764584" cy="26138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797FF3C9-BEBA-832E-B5CA-B6287F8C1547}"/>
              </a:ext>
            </a:extLst>
          </p:cNvPr>
          <p:cNvCxnSpPr>
            <a:cxnSpLocks/>
            <a:stCxn id="12" idx="2"/>
          </p:cNvCxnSpPr>
          <p:nvPr/>
        </p:nvCxnSpPr>
        <p:spPr>
          <a:xfrm flipH="1">
            <a:off x="3538779" y="1949653"/>
            <a:ext cx="764584" cy="26138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pic>
        <p:nvPicPr>
          <p:cNvPr id="32" name="Picture 31">
            <a:extLst>
              <a:ext uri="{FF2B5EF4-FFF2-40B4-BE49-F238E27FC236}">
                <a16:creationId xmlns:a16="http://schemas.microsoft.com/office/drawing/2014/main" id="{A266F55A-5CED-87B8-3CAF-37BEC1F13AAA}"/>
              </a:ext>
            </a:extLst>
          </p:cNvPr>
          <p:cNvPicPr>
            <a:picLocks noChangeAspect="1"/>
          </p:cNvPicPr>
          <p:nvPr/>
        </p:nvPicPr>
        <p:blipFill>
          <a:blip r:embed="rId3"/>
          <a:stretch>
            <a:fillRect/>
          </a:stretch>
        </p:blipFill>
        <p:spPr>
          <a:xfrm>
            <a:off x="1127999" y="3318956"/>
            <a:ext cx="9936000" cy="3312000"/>
          </a:xfrm>
          <a:prstGeom prst="rect">
            <a:avLst/>
          </a:prstGeom>
        </p:spPr>
      </p:pic>
    </p:spTree>
    <p:extLst>
      <p:ext uri="{BB962C8B-B14F-4D97-AF65-F5344CB8AC3E}">
        <p14:creationId xmlns:p14="http://schemas.microsoft.com/office/powerpoint/2010/main" val="22266609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a:extLst>
            <a:ext uri="{FF2B5EF4-FFF2-40B4-BE49-F238E27FC236}">
              <a16:creationId xmlns:a16="http://schemas.microsoft.com/office/drawing/2014/main" id="{AB5A294B-5DB7-CF92-61A3-684D3FEB6E87}"/>
            </a:ext>
          </a:extLst>
        </p:cNvPr>
        <p:cNvGrpSpPr/>
        <p:nvPr/>
      </p:nvGrpSpPr>
      <p:grpSpPr>
        <a:xfrm>
          <a:off x="0" y="0"/>
          <a:ext cx="0" cy="0"/>
          <a:chOff x="0" y="0"/>
          <a:chExt cx="0" cy="0"/>
        </a:xfrm>
      </p:grpSpPr>
      <p:pic>
        <p:nvPicPr>
          <p:cNvPr id="23" name="Picture 22">
            <a:extLst>
              <a:ext uri="{FF2B5EF4-FFF2-40B4-BE49-F238E27FC236}">
                <a16:creationId xmlns:a16="http://schemas.microsoft.com/office/drawing/2014/main" id="{108CCB08-A59F-E186-A4A4-0EBE1271925B}"/>
              </a:ext>
            </a:extLst>
          </p:cNvPr>
          <p:cNvPicPr>
            <a:picLocks noChangeAspect="1"/>
          </p:cNvPicPr>
          <p:nvPr/>
        </p:nvPicPr>
        <p:blipFill>
          <a:blip r:embed="rId3"/>
          <a:stretch>
            <a:fillRect/>
          </a:stretch>
        </p:blipFill>
        <p:spPr>
          <a:xfrm>
            <a:off x="1127999" y="3318956"/>
            <a:ext cx="9936000" cy="3312000"/>
          </a:xfrm>
          <a:prstGeom prst="rect">
            <a:avLst/>
          </a:prstGeom>
        </p:spPr>
      </p:pic>
      <p:sp>
        <p:nvSpPr>
          <p:cNvPr id="2" name="Title 1">
            <a:extLst>
              <a:ext uri="{FF2B5EF4-FFF2-40B4-BE49-F238E27FC236}">
                <a16:creationId xmlns:a16="http://schemas.microsoft.com/office/drawing/2014/main" id="{FFFA1468-B01A-0403-5FF8-32B298847165}"/>
              </a:ext>
            </a:extLst>
          </p:cNvPr>
          <p:cNvSpPr>
            <a:spLocks noGrp="1"/>
          </p:cNvSpPr>
          <p:nvPr>
            <p:ph type="title"/>
          </p:nvPr>
        </p:nvSpPr>
        <p:spPr/>
        <p:txBody>
          <a:bodyPr/>
          <a:lstStyle/>
          <a:p>
            <a:r>
              <a:rPr lang="en-CH" dirty="0"/>
              <a:t>Experimental Setup</a:t>
            </a:r>
          </a:p>
        </p:txBody>
      </p:sp>
      <p:sp>
        <p:nvSpPr>
          <p:cNvPr id="5" name="TextBox 4">
            <a:extLst>
              <a:ext uri="{FF2B5EF4-FFF2-40B4-BE49-F238E27FC236}">
                <a16:creationId xmlns:a16="http://schemas.microsoft.com/office/drawing/2014/main" id="{905E2F7B-8760-01A2-6CF9-61CD3131AC3B}"/>
              </a:ext>
            </a:extLst>
          </p:cNvPr>
          <p:cNvSpPr txBox="1"/>
          <p:nvPr/>
        </p:nvSpPr>
        <p:spPr>
          <a:xfrm>
            <a:off x="1326683" y="2211041"/>
            <a:ext cx="2602424" cy="707886"/>
          </a:xfrm>
          <a:prstGeom prst="rect">
            <a:avLst/>
          </a:prstGeom>
          <a:solidFill>
            <a:schemeClr val="accent2">
              <a:lumMod val="40000"/>
              <a:lumOff val="60000"/>
            </a:schemeClr>
          </a:solidFill>
          <a:effectLst>
            <a:softEdge rad="67050"/>
          </a:effectLst>
        </p:spPr>
        <p:txBody>
          <a:bodyPr wrap="square" rtlCol="0">
            <a:spAutoFit/>
          </a:bodyPr>
          <a:lstStyle/>
          <a:p>
            <a:pPr algn="ctr"/>
            <a:r>
              <a:rPr lang="en-GB" sz="2000" dirty="0">
                <a:solidFill>
                  <a:srgbClr val="FF0000"/>
                </a:solidFill>
              </a:rPr>
              <a:t>2024 run</a:t>
            </a:r>
            <a:r>
              <a:rPr lang="en-GB" sz="2000" dirty="0"/>
              <a:t>: </a:t>
            </a:r>
          </a:p>
          <a:p>
            <a:pPr algn="ctr"/>
            <a:r>
              <a:rPr lang="en-GB" sz="2000" dirty="0"/>
              <a:t>Observed 2024 SSTs </a:t>
            </a:r>
          </a:p>
        </p:txBody>
      </p:sp>
      <p:sp>
        <p:nvSpPr>
          <p:cNvPr id="6" name="TextBox 5">
            <a:extLst>
              <a:ext uri="{FF2B5EF4-FFF2-40B4-BE49-F238E27FC236}">
                <a16:creationId xmlns:a16="http://schemas.microsoft.com/office/drawing/2014/main" id="{891CC8CD-30D5-0E70-BD69-ED22A461808E}"/>
              </a:ext>
            </a:extLst>
          </p:cNvPr>
          <p:cNvSpPr txBox="1"/>
          <p:nvPr/>
        </p:nvSpPr>
        <p:spPr>
          <a:xfrm>
            <a:off x="4436389" y="2211041"/>
            <a:ext cx="3319220" cy="1015663"/>
          </a:xfrm>
          <a:prstGeom prst="rect">
            <a:avLst/>
          </a:prstGeom>
          <a:solidFill>
            <a:schemeClr val="tx2">
              <a:lumMod val="10000"/>
              <a:lumOff val="90000"/>
            </a:schemeClr>
          </a:solidFill>
          <a:effectLst>
            <a:softEdge rad="65275"/>
          </a:effectLst>
        </p:spPr>
        <p:txBody>
          <a:bodyPr wrap="square" rtlCol="0">
            <a:spAutoFit/>
          </a:bodyPr>
          <a:lstStyle/>
          <a:p>
            <a:pPr algn="ctr"/>
            <a:r>
              <a:rPr lang="en-GB" sz="2000" dirty="0">
                <a:solidFill>
                  <a:schemeClr val="accent4"/>
                </a:solidFill>
              </a:rPr>
              <a:t>CLIM run</a:t>
            </a:r>
            <a:r>
              <a:rPr lang="en-GB" sz="2000" dirty="0"/>
              <a:t>: </a:t>
            </a:r>
          </a:p>
          <a:p>
            <a:pPr algn="ctr"/>
            <a:r>
              <a:rPr lang="en-GB" sz="2000" dirty="0"/>
              <a:t>SSTs replaced by 1981–2010 climatological mean</a:t>
            </a:r>
          </a:p>
        </p:txBody>
      </p:sp>
      <p:sp>
        <p:nvSpPr>
          <p:cNvPr id="12" name="TextBox 11">
            <a:extLst>
              <a:ext uri="{FF2B5EF4-FFF2-40B4-BE49-F238E27FC236}">
                <a16:creationId xmlns:a16="http://schemas.microsoft.com/office/drawing/2014/main" id="{7097C55E-441C-A285-A0D4-6E7F037E5D06}"/>
              </a:ext>
            </a:extLst>
          </p:cNvPr>
          <p:cNvSpPr txBox="1"/>
          <p:nvPr/>
        </p:nvSpPr>
        <p:spPr>
          <a:xfrm>
            <a:off x="3538779" y="1549543"/>
            <a:ext cx="1529168" cy="400110"/>
          </a:xfrm>
          <a:prstGeom prst="rect">
            <a:avLst/>
          </a:prstGeom>
          <a:solidFill>
            <a:schemeClr val="bg2">
              <a:alpha val="95000"/>
            </a:schemeClr>
          </a:solidFill>
        </p:spPr>
        <p:txBody>
          <a:bodyPr wrap="square" rtlCol="0">
            <a:spAutoFit/>
          </a:bodyPr>
          <a:lstStyle/>
          <a:p>
            <a:r>
              <a:rPr lang="en-CH" sz="2000" dirty="0"/>
              <a:t>Simulations</a:t>
            </a:r>
            <a:endParaRPr lang="en-CH" dirty="0"/>
          </a:p>
        </p:txBody>
      </p:sp>
      <p:cxnSp>
        <p:nvCxnSpPr>
          <p:cNvPr id="14" name="Straight Arrow Connector 13">
            <a:extLst>
              <a:ext uri="{FF2B5EF4-FFF2-40B4-BE49-F238E27FC236}">
                <a16:creationId xmlns:a16="http://schemas.microsoft.com/office/drawing/2014/main" id="{0DB28C6E-A700-C3A4-AEE5-EF9D1DD1882D}"/>
              </a:ext>
            </a:extLst>
          </p:cNvPr>
          <p:cNvCxnSpPr>
            <a:cxnSpLocks/>
            <a:stCxn id="12" idx="2"/>
          </p:cNvCxnSpPr>
          <p:nvPr/>
        </p:nvCxnSpPr>
        <p:spPr>
          <a:xfrm>
            <a:off x="4303363" y="1949653"/>
            <a:ext cx="764584" cy="26138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4CE95DAC-9AEF-7068-4CCB-35F7B1339BC7}"/>
              </a:ext>
            </a:extLst>
          </p:cNvPr>
          <p:cNvCxnSpPr>
            <a:cxnSpLocks/>
            <a:stCxn id="12" idx="2"/>
          </p:cNvCxnSpPr>
          <p:nvPr/>
        </p:nvCxnSpPr>
        <p:spPr>
          <a:xfrm flipH="1">
            <a:off x="3538779" y="1949653"/>
            <a:ext cx="764584" cy="26138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E9F21EC5-C333-C132-321E-290CDE10735B}"/>
                  </a:ext>
                </a:extLst>
              </p:cNvPr>
              <p:cNvSpPr txBox="1"/>
              <p:nvPr/>
            </p:nvSpPr>
            <p:spPr>
              <a:xfrm>
                <a:off x="9114008" y="2303374"/>
                <a:ext cx="1751309" cy="92333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CH" dirty="0"/>
                  <a:t>Up to 6.43</a:t>
                </a:r>
                <a14:m>
                  <m:oMath xmlns:m="http://schemas.openxmlformats.org/officeDocument/2006/math">
                    <m:r>
                      <a:rPr lang="en-CH" i="1" smtClean="0">
                        <a:latin typeface="Cambria Math" panose="02040503050406030204" pitchFamily="18" charset="0"/>
                        <a:ea typeface="Cambria Math" panose="02040503050406030204" pitchFamily="18" charset="0"/>
                      </a:rPr>
                      <m:t>°</m:t>
                    </m:r>
                  </m:oMath>
                </a14:m>
                <a:r>
                  <a:rPr lang="en-CH" dirty="0"/>
                  <a:t>C average increase</a:t>
                </a:r>
              </a:p>
            </p:txBody>
          </p:sp>
        </mc:Choice>
        <mc:Fallback xmlns="">
          <p:sp>
            <p:nvSpPr>
              <p:cNvPr id="3" name="TextBox 2">
                <a:extLst>
                  <a:ext uri="{FF2B5EF4-FFF2-40B4-BE49-F238E27FC236}">
                    <a16:creationId xmlns:a16="http://schemas.microsoft.com/office/drawing/2014/main" id="{E9F21EC5-C333-C132-321E-290CDE10735B}"/>
                  </a:ext>
                </a:extLst>
              </p:cNvPr>
              <p:cNvSpPr txBox="1">
                <a:spLocks noRot="1" noChangeAspect="1" noMove="1" noResize="1" noEditPoints="1" noAdjustHandles="1" noChangeArrowheads="1" noChangeShapeType="1" noTextEdit="1"/>
              </p:cNvSpPr>
              <p:nvPr/>
            </p:nvSpPr>
            <p:spPr>
              <a:xfrm>
                <a:off x="9114008" y="2303374"/>
                <a:ext cx="1751309" cy="923330"/>
              </a:xfrm>
              <a:prstGeom prst="rect">
                <a:avLst/>
              </a:prstGeom>
              <a:blipFill>
                <a:blip r:embed="rId4"/>
                <a:stretch>
                  <a:fillRect l="-2857" t="-1333" b="-9333"/>
                </a:stretch>
              </a:blipFill>
            </p:spPr>
            <p:txBody>
              <a:bodyPr/>
              <a:lstStyle/>
              <a:p>
                <a:r>
                  <a:rPr lang="en-CH">
                    <a:noFill/>
                  </a:rPr>
                  <a:t> </a:t>
                </a:r>
              </a:p>
            </p:txBody>
          </p:sp>
        </mc:Fallback>
      </mc:AlternateContent>
      <p:cxnSp>
        <p:nvCxnSpPr>
          <p:cNvPr id="8" name="Straight Arrow Connector 7">
            <a:extLst>
              <a:ext uri="{FF2B5EF4-FFF2-40B4-BE49-F238E27FC236}">
                <a16:creationId xmlns:a16="http://schemas.microsoft.com/office/drawing/2014/main" id="{74F23821-CE81-EBDA-F32C-0D9AE12FC353}"/>
              </a:ext>
            </a:extLst>
          </p:cNvPr>
          <p:cNvCxnSpPr>
            <a:cxnSpLocks/>
            <a:stCxn id="3" idx="2"/>
          </p:cNvCxnSpPr>
          <p:nvPr/>
        </p:nvCxnSpPr>
        <p:spPr>
          <a:xfrm>
            <a:off x="9989663" y="3226704"/>
            <a:ext cx="440696" cy="1748252"/>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34654797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86BE4-B0BB-41FE-241B-CFD2D702C542}"/>
              </a:ext>
            </a:extLst>
          </p:cNvPr>
          <p:cNvSpPr>
            <a:spLocks noGrp="1"/>
          </p:cNvSpPr>
          <p:nvPr>
            <p:ph type="title"/>
          </p:nvPr>
        </p:nvSpPr>
        <p:spPr/>
        <p:txBody>
          <a:bodyPr>
            <a:normAutofit/>
          </a:bodyPr>
          <a:lstStyle/>
          <a:p>
            <a:r>
              <a:rPr lang="en-CH" sz="4000" dirty="0"/>
              <a:t>850mb Temperature (lower atmosphere) &amp; </a:t>
            </a:r>
            <a:br>
              <a:rPr lang="en-CH" sz="4000" dirty="0"/>
            </a:br>
            <a:r>
              <a:rPr lang="en-CH" sz="4000" dirty="0"/>
              <a:t>500mb Geopotential (middle atmosphere)</a:t>
            </a:r>
          </a:p>
        </p:txBody>
      </p:sp>
      <p:pic>
        <p:nvPicPr>
          <p:cNvPr id="4" name="EURCORDEXextent_ERA5_T850_Z500_2024_CLIM_DIFF_6h_2024-09-11_to_2024-09-16">
            <a:hlinkClick r:id="" action="ppaction://media"/>
            <a:extLst>
              <a:ext uri="{FF2B5EF4-FFF2-40B4-BE49-F238E27FC236}">
                <a16:creationId xmlns:a16="http://schemas.microsoft.com/office/drawing/2014/main" id="{AF842507-58C5-6243-AF52-3E068F91E7F0}"/>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2261144"/>
            <a:ext cx="12192000" cy="3132138"/>
          </a:xfrm>
          <a:prstGeom prst="rect">
            <a:avLst/>
          </a:prstGeom>
        </p:spPr>
      </p:pic>
      <p:cxnSp>
        <p:nvCxnSpPr>
          <p:cNvPr id="7" name="Straight Arrow Connector 6">
            <a:extLst>
              <a:ext uri="{FF2B5EF4-FFF2-40B4-BE49-F238E27FC236}">
                <a16:creationId xmlns:a16="http://schemas.microsoft.com/office/drawing/2014/main" id="{1E625E1A-F33A-29FD-DFC2-38F7D4762D43}"/>
              </a:ext>
            </a:extLst>
          </p:cNvPr>
          <p:cNvCxnSpPr>
            <a:cxnSpLocks/>
          </p:cNvCxnSpPr>
          <p:nvPr/>
        </p:nvCxnSpPr>
        <p:spPr>
          <a:xfrm>
            <a:off x="1130180" y="3295855"/>
            <a:ext cx="399517" cy="477767"/>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8" name="Straight Arrow Connector 7">
            <a:extLst>
              <a:ext uri="{FF2B5EF4-FFF2-40B4-BE49-F238E27FC236}">
                <a16:creationId xmlns:a16="http://schemas.microsoft.com/office/drawing/2014/main" id="{5BFB52A8-495C-81BA-DE44-6D45A099CDF6}"/>
              </a:ext>
            </a:extLst>
          </p:cNvPr>
          <p:cNvCxnSpPr/>
          <p:nvPr/>
        </p:nvCxnSpPr>
        <p:spPr>
          <a:xfrm>
            <a:off x="3835637" y="3222778"/>
            <a:ext cx="538385" cy="604435"/>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9" name="Straight Arrow Connector 8">
            <a:extLst>
              <a:ext uri="{FF2B5EF4-FFF2-40B4-BE49-F238E27FC236}">
                <a16:creationId xmlns:a16="http://schemas.microsoft.com/office/drawing/2014/main" id="{531B44E2-5019-FA16-D11F-209F43C0567E}"/>
              </a:ext>
            </a:extLst>
          </p:cNvPr>
          <p:cNvCxnSpPr/>
          <p:nvPr/>
        </p:nvCxnSpPr>
        <p:spPr>
          <a:xfrm>
            <a:off x="6810286" y="3232520"/>
            <a:ext cx="538385" cy="604435"/>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6" name="Arc 15">
            <a:extLst>
              <a:ext uri="{FF2B5EF4-FFF2-40B4-BE49-F238E27FC236}">
                <a16:creationId xmlns:a16="http://schemas.microsoft.com/office/drawing/2014/main" id="{08223A10-C81F-2353-BF85-7976299260BA}"/>
              </a:ext>
            </a:extLst>
          </p:cNvPr>
          <p:cNvSpPr/>
          <p:nvPr/>
        </p:nvSpPr>
        <p:spPr>
          <a:xfrm>
            <a:off x="-176463" y="3534737"/>
            <a:ext cx="1227221" cy="1042736"/>
          </a:xfrm>
          <a:prstGeom prst="arc">
            <a:avLst/>
          </a:prstGeom>
        </p:spPr>
        <p:style>
          <a:lnRef idx="3">
            <a:schemeClr val="accent5"/>
          </a:lnRef>
          <a:fillRef idx="0">
            <a:schemeClr val="accent5"/>
          </a:fillRef>
          <a:effectRef idx="2">
            <a:schemeClr val="accent5"/>
          </a:effectRef>
          <a:fontRef idx="minor">
            <a:schemeClr val="tx1"/>
          </a:fontRef>
        </p:style>
        <p:txBody>
          <a:bodyPr rtlCol="0" anchor="ctr"/>
          <a:lstStyle/>
          <a:p>
            <a:pPr algn="ctr"/>
            <a:endParaRPr lang="en-CH"/>
          </a:p>
        </p:txBody>
      </p:sp>
      <p:sp>
        <p:nvSpPr>
          <p:cNvPr id="17" name="Arc 16">
            <a:extLst>
              <a:ext uri="{FF2B5EF4-FFF2-40B4-BE49-F238E27FC236}">
                <a16:creationId xmlns:a16="http://schemas.microsoft.com/office/drawing/2014/main" id="{C8CB7DD7-9CAD-C934-7A08-A046650253B9}"/>
              </a:ext>
            </a:extLst>
          </p:cNvPr>
          <p:cNvSpPr/>
          <p:nvPr/>
        </p:nvSpPr>
        <p:spPr>
          <a:xfrm rot="1218240">
            <a:off x="2687056" y="3524995"/>
            <a:ext cx="1227221" cy="1042736"/>
          </a:xfrm>
          <a:prstGeom prst="arc">
            <a:avLst/>
          </a:prstGeom>
        </p:spPr>
        <p:style>
          <a:lnRef idx="3">
            <a:schemeClr val="accent5"/>
          </a:lnRef>
          <a:fillRef idx="0">
            <a:schemeClr val="accent5"/>
          </a:fillRef>
          <a:effectRef idx="2">
            <a:schemeClr val="accent5"/>
          </a:effectRef>
          <a:fontRef idx="minor">
            <a:schemeClr val="tx1"/>
          </a:fontRef>
        </p:style>
        <p:txBody>
          <a:bodyPr rtlCol="0" anchor="ctr"/>
          <a:lstStyle/>
          <a:p>
            <a:pPr algn="ctr"/>
            <a:endParaRPr lang="en-CH"/>
          </a:p>
        </p:txBody>
      </p:sp>
      <p:sp>
        <p:nvSpPr>
          <p:cNvPr id="18" name="Arc 17">
            <a:extLst>
              <a:ext uri="{FF2B5EF4-FFF2-40B4-BE49-F238E27FC236}">
                <a16:creationId xmlns:a16="http://schemas.microsoft.com/office/drawing/2014/main" id="{0D40FBA7-A58A-5EF3-327B-201C6E045422}"/>
              </a:ext>
            </a:extLst>
          </p:cNvPr>
          <p:cNvSpPr/>
          <p:nvPr/>
        </p:nvSpPr>
        <p:spPr>
          <a:xfrm rot="1205014">
            <a:off x="5686044" y="3541641"/>
            <a:ext cx="1227221" cy="1042736"/>
          </a:xfrm>
          <a:prstGeom prst="arc">
            <a:avLst/>
          </a:prstGeom>
        </p:spPr>
        <p:style>
          <a:lnRef idx="3">
            <a:schemeClr val="accent5"/>
          </a:lnRef>
          <a:fillRef idx="0">
            <a:schemeClr val="accent5"/>
          </a:fillRef>
          <a:effectRef idx="2">
            <a:schemeClr val="accent5"/>
          </a:effectRef>
          <a:fontRef idx="minor">
            <a:schemeClr val="tx1"/>
          </a:fontRef>
        </p:style>
        <p:txBody>
          <a:bodyPr rtlCol="0" anchor="ctr"/>
          <a:lstStyle/>
          <a:p>
            <a:pPr algn="ctr"/>
            <a:endParaRPr lang="en-CH"/>
          </a:p>
        </p:txBody>
      </p:sp>
      <p:sp>
        <p:nvSpPr>
          <p:cNvPr id="19" name="Arc 18">
            <a:extLst>
              <a:ext uri="{FF2B5EF4-FFF2-40B4-BE49-F238E27FC236}">
                <a16:creationId xmlns:a16="http://schemas.microsoft.com/office/drawing/2014/main" id="{27B8B74D-C903-39F0-56BA-DA21A2B67EB2}"/>
              </a:ext>
            </a:extLst>
          </p:cNvPr>
          <p:cNvSpPr/>
          <p:nvPr/>
        </p:nvSpPr>
        <p:spPr>
          <a:xfrm>
            <a:off x="916086" y="2871291"/>
            <a:ext cx="1227221" cy="1042736"/>
          </a:xfrm>
          <a:prstGeom prst="arc">
            <a:avLst/>
          </a:prstGeom>
          <a:scene3d>
            <a:camera prst="orthographicFront">
              <a:rot lat="0" lon="0" rev="10800000"/>
            </a:camera>
            <a:lightRig rig="threePt" dir="t"/>
          </a:scene3d>
        </p:spPr>
        <p:style>
          <a:lnRef idx="3">
            <a:schemeClr val="accent5"/>
          </a:lnRef>
          <a:fillRef idx="0">
            <a:schemeClr val="accent5"/>
          </a:fillRef>
          <a:effectRef idx="2">
            <a:schemeClr val="accent5"/>
          </a:effectRef>
          <a:fontRef idx="minor">
            <a:schemeClr val="tx1"/>
          </a:fontRef>
        </p:style>
        <p:txBody>
          <a:bodyPr rtlCol="0" anchor="ctr"/>
          <a:lstStyle/>
          <a:p>
            <a:pPr algn="ctr"/>
            <a:endParaRPr lang="en-CH"/>
          </a:p>
        </p:txBody>
      </p:sp>
      <p:sp>
        <p:nvSpPr>
          <p:cNvPr id="20" name="Arc 19">
            <a:extLst>
              <a:ext uri="{FF2B5EF4-FFF2-40B4-BE49-F238E27FC236}">
                <a16:creationId xmlns:a16="http://schemas.microsoft.com/office/drawing/2014/main" id="{64D2CA01-6F8E-E7B0-4039-7678CD48BF92}"/>
              </a:ext>
            </a:extLst>
          </p:cNvPr>
          <p:cNvSpPr/>
          <p:nvPr/>
        </p:nvSpPr>
        <p:spPr>
          <a:xfrm rot="960345">
            <a:off x="3905187" y="2871291"/>
            <a:ext cx="1227221" cy="1042736"/>
          </a:xfrm>
          <a:prstGeom prst="arc">
            <a:avLst/>
          </a:prstGeom>
          <a:scene3d>
            <a:camera prst="orthographicFront">
              <a:rot lat="0" lon="0" rev="10800000"/>
            </a:camera>
            <a:lightRig rig="threePt" dir="t"/>
          </a:scene3d>
        </p:spPr>
        <p:style>
          <a:lnRef idx="3">
            <a:schemeClr val="accent5"/>
          </a:lnRef>
          <a:fillRef idx="0">
            <a:schemeClr val="accent5"/>
          </a:fillRef>
          <a:effectRef idx="2">
            <a:schemeClr val="accent5"/>
          </a:effectRef>
          <a:fontRef idx="minor">
            <a:schemeClr val="tx1"/>
          </a:fontRef>
        </p:style>
        <p:txBody>
          <a:bodyPr rtlCol="0" anchor="ctr"/>
          <a:lstStyle/>
          <a:p>
            <a:pPr algn="ctr"/>
            <a:endParaRPr lang="en-CH" dirty="0"/>
          </a:p>
        </p:txBody>
      </p:sp>
      <p:sp>
        <p:nvSpPr>
          <p:cNvPr id="21" name="Arc 20">
            <a:extLst>
              <a:ext uri="{FF2B5EF4-FFF2-40B4-BE49-F238E27FC236}">
                <a16:creationId xmlns:a16="http://schemas.microsoft.com/office/drawing/2014/main" id="{D78E6DAB-B4CD-1C08-C7F5-A92A9A89A3F1}"/>
              </a:ext>
            </a:extLst>
          </p:cNvPr>
          <p:cNvSpPr/>
          <p:nvPr/>
        </p:nvSpPr>
        <p:spPr>
          <a:xfrm rot="618587">
            <a:off x="6823040" y="3021307"/>
            <a:ext cx="1227221" cy="1042736"/>
          </a:xfrm>
          <a:prstGeom prst="arc">
            <a:avLst/>
          </a:prstGeom>
          <a:scene3d>
            <a:camera prst="orthographicFront">
              <a:rot lat="0" lon="0" rev="10800000"/>
            </a:camera>
            <a:lightRig rig="threePt" dir="t"/>
          </a:scene3d>
        </p:spPr>
        <p:style>
          <a:lnRef idx="3">
            <a:schemeClr val="accent5"/>
          </a:lnRef>
          <a:fillRef idx="0">
            <a:schemeClr val="accent5"/>
          </a:fillRef>
          <a:effectRef idx="2">
            <a:schemeClr val="accent5"/>
          </a:effectRef>
          <a:fontRef idx="minor">
            <a:schemeClr val="tx1"/>
          </a:fontRef>
        </p:style>
        <p:txBody>
          <a:bodyPr rtlCol="0" anchor="ctr"/>
          <a:lstStyle/>
          <a:p>
            <a:pPr algn="ctr"/>
            <a:endParaRPr lang="en-CH"/>
          </a:p>
        </p:txBody>
      </p:sp>
    </p:spTree>
    <p:extLst>
      <p:ext uri="{BB962C8B-B14F-4D97-AF65-F5344CB8AC3E}">
        <p14:creationId xmlns:p14="http://schemas.microsoft.com/office/powerpoint/2010/main" val="248951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000" fill="hold"/>
                                        <p:tgtEl>
                                          <p:spTgt spid="4"/>
                                        </p:tgtEl>
                                      </p:cBhvr>
                                    </p:cmd>
                                  </p:childTnLst>
                                </p:cTn>
                              </p:par>
                              <p:par>
                                <p:cTn id="7" presetID="3" presetClass="entr" presetSubtype="10" fill="hold" nodeType="withEffect">
                                  <p:stCondLst>
                                    <p:cond delay="0"/>
                                  </p:stCondLst>
                                  <p:childTnLst>
                                    <p:set>
                                      <p:cBhvr>
                                        <p:cTn id="8" dur="1" fill="hold">
                                          <p:stCondLst>
                                            <p:cond delay="0"/>
                                          </p:stCondLst>
                                        </p:cTn>
                                        <p:tgtEl>
                                          <p:spTgt spid="7"/>
                                        </p:tgtEl>
                                        <p:attrNameLst>
                                          <p:attrName>style.visibility</p:attrName>
                                        </p:attrNameLst>
                                      </p:cBhvr>
                                      <p:to>
                                        <p:strVal val="visible"/>
                                      </p:to>
                                    </p:set>
                                    <p:animEffect transition="in" filter="blinds(horizontal)">
                                      <p:cBhvr>
                                        <p:cTn id="9" dur="500"/>
                                        <p:tgtEl>
                                          <p:spTgt spid="7"/>
                                        </p:tgtEl>
                                      </p:cBhvr>
                                    </p:animEffect>
                                  </p:childTnLst>
                                </p:cTn>
                              </p:par>
                              <p:par>
                                <p:cTn id="10" presetID="3" presetClass="entr" presetSubtype="10"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par>
                                <p:cTn id="13" presetID="3" presetClass="entr" presetSubtype="1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blinds(horizontal)">
                                      <p:cBhvr>
                                        <p:cTn id="15" dur="500"/>
                                        <p:tgtEl>
                                          <p:spTgt spid="9"/>
                                        </p:tgtEl>
                                      </p:cBhvr>
                                    </p:animEffect>
                                  </p:childTnLst>
                                </p:cTn>
                              </p:par>
                              <p:par>
                                <p:cTn id="16" presetID="9" presetClass="exit" presetSubtype="0" fill="hold" nodeType="withEffect">
                                  <p:stCondLst>
                                    <p:cond delay="5000"/>
                                  </p:stCondLst>
                                  <p:childTnLst>
                                    <p:animEffect transition="out" filter="dissolve">
                                      <p:cBhvr>
                                        <p:cTn id="17" dur="500"/>
                                        <p:tgtEl>
                                          <p:spTgt spid="7"/>
                                        </p:tgtEl>
                                      </p:cBhvr>
                                    </p:animEffect>
                                    <p:set>
                                      <p:cBhvr>
                                        <p:cTn id="18" dur="1" fill="hold">
                                          <p:stCondLst>
                                            <p:cond delay="499"/>
                                          </p:stCondLst>
                                        </p:cTn>
                                        <p:tgtEl>
                                          <p:spTgt spid="7"/>
                                        </p:tgtEl>
                                        <p:attrNameLst>
                                          <p:attrName>style.visibility</p:attrName>
                                        </p:attrNameLst>
                                      </p:cBhvr>
                                      <p:to>
                                        <p:strVal val="hidden"/>
                                      </p:to>
                                    </p:set>
                                  </p:childTnLst>
                                </p:cTn>
                              </p:par>
                              <p:par>
                                <p:cTn id="19" presetID="9" presetClass="exit" presetSubtype="0" fill="hold" nodeType="withEffect">
                                  <p:stCondLst>
                                    <p:cond delay="5000"/>
                                  </p:stCondLst>
                                  <p:childTnLst>
                                    <p:animEffect transition="out" filter="dissolve">
                                      <p:cBhvr>
                                        <p:cTn id="20" dur="500"/>
                                        <p:tgtEl>
                                          <p:spTgt spid="8"/>
                                        </p:tgtEl>
                                      </p:cBhvr>
                                    </p:animEffect>
                                    <p:set>
                                      <p:cBhvr>
                                        <p:cTn id="21" dur="1" fill="hold">
                                          <p:stCondLst>
                                            <p:cond delay="499"/>
                                          </p:stCondLst>
                                        </p:cTn>
                                        <p:tgtEl>
                                          <p:spTgt spid="8"/>
                                        </p:tgtEl>
                                        <p:attrNameLst>
                                          <p:attrName>style.visibility</p:attrName>
                                        </p:attrNameLst>
                                      </p:cBhvr>
                                      <p:to>
                                        <p:strVal val="hidden"/>
                                      </p:to>
                                    </p:set>
                                  </p:childTnLst>
                                </p:cTn>
                              </p:par>
                              <p:par>
                                <p:cTn id="22" presetID="9" presetClass="exit" presetSubtype="0" fill="hold" nodeType="withEffect">
                                  <p:stCondLst>
                                    <p:cond delay="5000"/>
                                  </p:stCondLst>
                                  <p:childTnLst>
                                    <p:animEffect transition="out" filter="dissolve">
                                      <p:cBhvr>
                                        <p:cTn id="23" dur="500"/>
                                        <p:tgtEl>
                                          <p:spTgt spid="9"/>
                                        </p:tgtEl>
                                      </p:cBhvr>
                                    </p:animEffect>
                                    <p:set>
                                      <p:cBhvr>
                                        <p:cTn id="24" dur="1" fill="hold">
                                          <p:stCondLst>
                                            <p:cond delay="499"/>
                                          </p:stCondLst>
                                        </p:cTn>
                                        <p:tgtEl>
                                          <p:spTgt spid="9"/>
                                        </p:tgtEl>
                                        <p:attrNameLst>
                                          <p:attrName>style.visibility</p:attrName>
                                        </p:attrNameLst>
                                      </p:cBhvr>
                                      <p:to>
                                        <p:strVal val="hidden"/>
                                      </p:to>
                                    </p:set>
                                  </p:childTnLst>
                                </p:cTn>
                              </p:par>
                              <p:par>
                                <p:cTn id="25" presetID="3" presetClass="entr" presetSubtype="10" fill="hold" grpId="0" nodeType="withEffect">
                                  <p:stCondLst>
                                    <p:cond delay="5000"/>
                                  </p:stCondLst>
                                  <p:childTnLst>
                                    <p:set>
                                      <p:cBhvr>
                                        <p:cTn id="26" dur="1" fill="hold">
                                          <p:stCondLst>
                                            <p:cond delay="0"/>
                                          </p:stCondLst>
                                        </p:cTn>
                                        <p:tgtEl>
                                          <p:spTgt spid="16"/>
                                        </p:tgtEl>
                                        <p:attrNameLst>
                                          <p:attrName>style.visibility</p:attrName>
                                        </p:attrNameLst>
                                      </p:cBhvr>
                                      <p:to>
                                        <p:strVal val="visible"/>
                                      </p:to>
                                    </p:set>
                                    <p:animEffect transition="in" filter="blinds(horizontal)">
                                      <p:cBhvr>
                                        <p:cTn id="27" dur="500"/>
                                        <p:tgtEl>
                                          <p:spTgt spid="16"/>
                                        </p:tgtEl>
                                      </p:cBhvr>
                                    </p:animEffect>
                                  </p:childTnLst>
                                </p:cTn>
                              </p:par>
                              <p:par>
                                <p:cTn id="28" presetID="3" presetClass="entr" presetSubtype="10" fill="hold" grpId="0" nodeType="withEffect">
                                  <p:stCondLst>
                                    <p:cond delay="5000"/>
                                  </p:stCondLst>
                                  <p:childTnLst>
                                    <p:set>
                                      <p:cBhvr>
                                        <p:cTn id="29" dur="1" fill="hold">
                                          <p:stCondLst>
                                            <p:cond delay="0"/>
                                          </p:stCondLst>
                                        </p:cTn>
                                        <p:tgtEl>
                                          <p:spTgt spid="19"/>
                                        </p:tgtEl>
                                        <p:attrNameLst>
                                          <p:attrName>style.visibility</p:attrName>
                                        </p:attrNameLst>
                                      </p:cBhvr>
                                      <p:to>
                                        <p:strVal val="visible"/>
                                      </p:to>
                                    </p:set>
                                    <p:animEffect transition="in" filter="blinds(horizontal)">
                                      <p:cBhvr>
                                        <p:cTn id="30" dur="500"/>
                                        <p:tgtEl>
                                          <p:spTgt spid="19"/>
                                        </p:tgtEl>
                                      </p:cBhvr>
                                    </p:animEffect>
                                  </p:childTnLst>
                                </p:cTn>
                              </p:par>
                              <p:par>
                                <p:cTn id="31" presetID="3" presetClass="entr" presetSubtype="10" fill="hold" grpId="0" nodeType="withEffect">
                                  <p:stCondLst>
                                    <p:cond delay="5000"/>
                                  </p:stCondLst>
                                  <p:childTnLst>
                                    <p:set>
                                      <p:cBhvr>
                                        <p:cTn id="32" dur="1" fill="hold">
                                          <p:stCondLst>
                                            <p:cond delay="0"/>
                                          </p:stCondLst>
                                        </p:cTn>
                                        <p:tgtEl>
                                          <p:spTgt spid="17"/>
                                        </p:tgtEl>
                                        <p:attrNameLst>
                                          <p:attrName>style.visibility</p:attrName>
                                        </p:attrNameLst>
                                      </p:cBhvr>
                                      <p:to>
                                        <p:strVal val="visible"/>
                                      </p:to>
                                    </p:set>
                                    <p:animEffect transition="in" filter="blinds(horizontal)">
                                      <p:cBhvr>
                                        <p:cTn id="33" dur="500"/>
                                        <p:tgtEl>
                                          <p:spTgt spid="17"/>
                                        </p:tgtEl>
                                      </p:cBhvr>
                                    </p:animEffect>
                                  </p:childTnLst>
                                </p:cTn>
                              </p:par>
                              <p:par>
                                <p:cTn id="34" presetID="3" presetClass="entr" presetSubtype="10" fill="hold" grpId="0" nodeType="withEffect">
                                  <p:stCondLst>
                                    <p:cond delay="5000"/>
                                  </p:stCondLst>
                                  <p:childTnLst>
                                    <p:set>
                                      <p:cBhvr>
                                        <p:cTn id="35" dur="1" fill="hold">
                                          <p:stCondLst>
                                            <p:cond delay="0"/>
                                          </p:stCondLst>
                                        </p:cTn>
                                        <p:tgtEl>
                                          <p:spTgt spid="20"/>
                                        </p:tgtEl>
                                        <p:attrNameLst>
                                          <p:attrName>style.visibility</p:attrName>
                                        </p:attrNameLst>
                                      </p:cBhvr>
                                      <p:to>
                                        <p:strVal val="visible"/>
                                      </p:to>
                                    </p:set>
                                    <p:animEffect transition="in" filter="blinds(horizontal)">
                                      <p:cBhvr>
                                        <p:cTn id="36" dur="500"/>
                                        <p:tgtEl>
                                          <p:spTgt spid="20"/>
                                        </p:tgtEl>
                                      </p:cBhvr>
                                    </p:animEffect>
                                  </p:childTnLst>
                                </p:cTn>
                              </p:par>
                              <p:par>
                                <p:cTn id="37" presetID="3" presetClass="entr" presetSubtype="10" fill="hold" grpId="0" nodeType="withEffect">
                                  <p:stCondLst>
                                    <p:cond delay="5000"/>
                                  </p:stCondLst>
                                  <p:childTnLst>
                                    <p:set>
                                      <p:cBhvr>
                                        <p:cTn id="38" dur="1" fill="hold">
                                          <p:stCondLst>
                                            <p:cond delay="0"/>
                                          </p:stCondLst>
                                        </p:cTn>
                                        <p:tgtEl>
                                          <p:spTgt spid="18"/>
                                        </p:tgtEl>
                                        <p:attrNameLst>
                                          <p:attrName>style.visibility</p:attrName>
                                        </p:attrNameLst>
                                      </p:cBhvr>
                                      <p:to>
                                        <p:strVal val="visible"/>
                                      </p:to>
                                    </p:set>
                                    <p:animEffect transition="in" filter="blinds(horizontal)">
                                      <p:cBhvr>
                                        <p:cTn id="39" dur="500"/>
                                        <p:tgtEl>
                                          <p:spTgt spid="18"/>
                                        </p:tgtEl>
                                      </p:cBhvr>
                                    </p:animEffect>
                                  </p:childTnLst>
                                </p:cTn>
                              </p:par>
                              <p:par>
                                <p:cTn id="40" presetID="3" presetClass="entr" presetSubtype="10" fill="hold" grpId="0" nodeType="withEffect">
                                  <p:stCondLst>
                                    <p:cond delay="5000"/>
                                  </p:stCondLst>
                                  <p:childTnLst>
                                    <p:set>
                                      <p:cBhvr>
                                        <p:cTn id="41" dur="1" fill="hold">
                                          <p:stCondLst>
                                            <p:cond delay="0"/>
                                          </p:stCondLst>
                                        </p:cTn>
                                        <p:tgtEl>
                                          <p:spTgt spid="21"/>
                                        </p:tgtEl>
                                        <p:attrNameLst>
                                          <p:attrName>style.visibility</p:attrName>
                                        </p:attrNameLst>
                                      </p:cBhvr>
                                      <p:to>
                                        <p:strVal val="visible"/>
                                      </p:to>
                                    </p:set>
                                    <p:animEffect transition="in" filter="blinds(horizontal)">
                                      <p:cBhvr>
                                        <p:cTn id="42" dur="500"/>
                                        <p:tgtEl>
                                          <p:spTgt spid="21"/>
                                        </p:tgtEl>
                                      </p:cBhvr>
                                    </p:animEffect>
                                  </p:childTnLst>
                                </p:cTn>
                              </p:par>
                              <p:par>
                                <p:cTn id="43" presetID="9" presetClass="exit" presetSubtype="0" fill="hold" grpId="1" nodeType="withEffect">
                                  <p:stCondLst>
                                    <p:cond delay="11000"/>
                                  </p:stCondLst>
                                  <p:childTnLst>
                                    <p:animEffect transition="out" filter="dissolve">
                                      <p:cBhvr>
                                        <p:cTn id="44" dur="500"/>
                                        <p:tgtEl>
                                          <p:spTgt spid="16"/>
                                        </p:tgtEl>
                                      </p:cBhvr>
                                    </p:animEffect>
                                    <p:set>
                                      <p:cBhvr>
                                        <p:cTn id="45" dur="1" fill="hold">
                                          <p:stCondLst>
                                            <p:cond delay="499"/>
                                          </p:stCondLst>
                                        </p:cTn>
                                        <p:tgtEl>
                                          <p:spTgt spid="16"/>
                                        </p:tgtEl>
                                        <p:attrNameLst>
                                          <p:attrName>style.visibility</p:attrName>
                                        </p:attrNameLst>
                                      </p:cBhvr>
                                      <p:to>
                                        <p:strVal val="hidden"/>
                                      </p:to>
                                    </p:set>
                                  </p:childTnLst>
                                </p:cTn>
                              </p:par>
                              <p:par>
                                <p:cTn id="46" presetID="9" presetClass="exit" presetSubtype="0" fill="hold" grpId="1" nodeType="withEffect">
                                  <p:stCondLst>
                                    <p:cond delay="11000"/>
                                  </p:stCondLst>
                                  <p:childTnLst>
                                    <p:animEffect transition="out" filter="dissolve">
                                      <p:cBhvr>
                                        <p:cTn id="47" dur="500"/>
                                        <p:tgtEl>
                                          <p:spTgt spid="19"/>
                                        </p:tgtEl>
                                      </p:cBhvr>
                                    </p:animEffect>
                                    <p:set>
                                      <p:cBhvr>
                                        <p:cTn id="48" dur="1" fill="hold">
                                          <p:stCondLst>
                                            <p:cond delay="499"/>
                                          </p:stCondLst>
                                        </p:cTn>
                                        <p:tgtEl>
                                          <p:spTgt spid="19"/>
                                        </p:tgtEl>
                                        <p:attrNameLst>
                                          <p:attrName>style.visibility</p:attrName>
                                        </p:attrNameLst>
                                      </p:cBhvr>
                                      <p:to>
                                        <p:strVal val="hidden"/>
                                      </p:to>
                                    </p:set>
                                  </p:childTnLst>
                                </p:cTn>
                              </p:par>
                              <p:par>
                                <p:cTn id="49" presetID="9" presetClass="exit" presetSubtype="0" fill="hold" grpId="1" nodeType="withEffect">
                                  <p:stCondLst>
                                    <p:cond delay="11000"/>
                                  </p:stCondLst>
                                  <p:childTnLst>
                                    <p:animEffect transition="out" filter="dissolve">
                                      <p:cBhvr>
                                        <p:cTn id="50" dur="500"/>
                                        <p:tgtEl>
                                          <p:spTgt spid="17"/>
                                        </p:tgtEl>
                                      </p:cBhvr>
                                    </p:animEffect>
                                    <p:set>
                                      <p:cBhvr>
                                        <p:cTn id="51" dur="1" fill="hold">
                                          <p:stCondLst>
                                            <p:cond delay="499"/>
                                          </p:stCondLst>
                                        </p:cTn>
                                        <p:tgtEl>
                                          <p:spTgt spid="17"/>
                                        </p:tgtEl>
                                        <p:attrNameLst>
                                          <p:attrName>style.visibility</p:attrName>
                                        </p:attrNameLst>
                                      </p:cBhvr>
                                      <p:to>
                                        <p:strVal val="hidden"/>
                                      </p:to>
                                    </p:set>
                                  </p:childTnLst>
                                </p:cTn>
                              </p:par>
                              <p:par>
                                <p:cTn id="52" presetID="9" presetClass="exit" presetSubtype="0" fill="hold" grpId="1" nodeType="withEffect">
                                  <p:stCondLst>
                                    <p:cond delay="11000"/>
                                  </p:stCondLst>
                                  <p:childTnLst>
                                    <p:animEffect transition="out" filter="dissolve">
                                      <p:cBhvr>
                                        <p:cTn id="53" dur="500"/>
                                        <p:tgtEl>
                                          <p:spTgt spid="20"/>
                                        </p:tgtEl>
                                      </p:cBhvr>
                                    </p:animEffect>
                                    <p:set>
                                      <p:cBhvr>
                                        <p:cTn id="54" dur="1" fill="hold">
                                          <p:stCondLst>
                                            <p:cond delay="499"/>
                                          </p:stCondLst>
                                        </p:cTn>
                                        <p:tgtEl>
                                          <p:spTgt spid="20"/>
                                        </p:tgtEl>
                                        <p:attrNameLst>
                                          <p:attrName>style.visibility</p:attrName>
                                        </p:attrNameLst>
                                      </p:cBhvr>
                                      <p:to>
                                        <p:strVal val="hidden"/>
                                      </p:to>
                                    </p:set>
                                  </p:childTnLst>
                                </p:cTn>
                              </p:par>
                              <p:par>
                                <p:cTn id="55" presetID="9" presetClass="exit" presetSubtype="0" fill="hold" grpId="1" nodeType="withEffect">
                                  <p:stCondLst>
                                    <p:cond delay="11000"/>
                                  </p:stCondLst>
                                  <p:childTnLst>
                                    <p:animEffect transition="out" filter="dissolve">
                                      <p:cBhvr>
                                        <p:cTn id="56" dur="500"/>
                                        <p:tgtEl>
                                          <p:spTgt spid="18"/>
                                        </p:tgtEl>
                                      </p:cBhvr>
                                    </p:animEffect>
                                    <p:set>
                                      <p:cBhvr>
                                        <p:cTn id="57" dur="1" fill="hold">
                                          <p:stCondLst>
                                            <p:cond delay="499"/>
                                          </p:stCondLst>
                                        </p:cTn>
                                        <p:tgtEl>
                                          <p:spTgt spid="18"/>
                                        </p:tgtEl>
                                        <p:attrNameLst>
                                          <p:attrName>style.visibility</p:attrName>
                                        </p:attrNameLst>
                                      </p:cBhvr>
                                      <p:to>
                                        <p:strVal val="hidden"/>
                                      </p:to>
                                    </p:set>
                                  </p:childTnLst>
                                </p:cTn>
                              </p:par>
                              <p:par>
                                <p:cTn id="58" presetID="9" presetClass="exit" presetSubtype="0" fill="hold" grpId="1" nodeType="withEffect">
                                  <p:stCondLst>
                                    <p:cond delay="11000"/>
                                  </p:stCondLst>
                                  <p:childTnLst>
                                    <p:animEffect transition="out" filter="dissolve">
                                      <p:cBhvr>
                                        <p:cTn id="59" dur="500"/>
                                        <p:tgtEl>
                                          <p:spTgt spid="21"/>
                                        </p:tgtEl>
                                      </p:cBhvr>
                                    </p:animEffect>
                                    <p:set>
                                      <p:cBhvr>
                                        <p:cTn id="60" dur="1" fill="hold">
                                          <p:stCondLst>
                                            <p:cond delay="499"/>
                                          </p:stCondLst>
                                        </p:cTn>
                                        <p:tgtEl>
                                          <p:spTgt spid="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61" fill="hold" display="0">
                  <p:stCondLst>
                    <p:cond delay="indefinite"/>
                  </p:stCondLst>
                </p:cTn>
                <p:tgtEl>
                  <p:spTgt spid="4"/>
                </p:tgtEl>
              </p:cMediaNode>
            </p:video>
            <p:seq concurrent="1" nextAc="seek">
              <p:cTn id="62" restart="whenNotActive" fill="hold" evtFilter="cancelBubble" nodeType="interactiveSeq">
                <p:stCondLst>
                  <p:cond evt="onClick" delay="0">
                    <p:tgtEl>
                      <p:spTgt spid="4"/>
                    </p:tgtEl>
                  </p:cond>
                </p:stCondLst>
                <p:endSync evt="end" delay="0">
                  <p:rtn val="all"/>
                </p:endSync>
                <p:childTnLst>
                  <p:par>
                    <p:cTn id="63" fill="hold">
                      <p:stCondLst>
                        <p:cond delay="0"/>
                      </p:stCondLst>
                      <p:childTnLst>
                        <p:par>
                          <p:cTn id="64" fill="hold">
                            <p:stCondLst>
                              <p:cond delay="0"/>
                            </p:stCondLst>
                            <p:childTnLst>
                              <p:par>
                                <p:cTn id="65" presetID="2" presetClass="mediacall" presetSubtype="0" fill="hold" nodeType="clickEffect">
                                  <p:stCondLst>
                                    <p:cond delay="0"/>
                                  </p:stCondLst>
                                  <p:childTnLst>
                                    <p:cmd type="call" cmd="togglePause">
                                      <p:cBhvr>
                                        <p:cTn id="66" dur="1" fill="hold"/>
                                        <p:tgtEl>
                                          <p:spTgt spid="4"/>
                                        </p:tgtEl>
                                      </p:cBhvr>
                                    </p:cmd>
                                  </p:childTnLst>
                                </p:cTn>
                              </p:par>
                            </p:childTnLst>
                          </p:cTn>
                        </p:par>
                      </p:childTnLst>
                    </p:cTn>
                  </p:par>
                </p:childTnLst>
              </p:cTn>
              <p:nextCondLst>
                <p:cond evt="onClick" delay="0">
                  <p:tgtEl>
                    <p:spTgt spid="4"/>
                  </p:tgtEl>
                </p:cond>
              </p:nextCondLst>
            </p:seq>
          </p:childTnLst>
        </p:cTn>
      </p:par>
    </p:tnLst>
    <p:bldLst>
      <p:bldP spid="16" grpId="0" animBg="1"/>
      <p:bldP spid="16" grpId="1" animBg="1"/>
      <p:bldP spid="17" grpId="0" animBg="1"/>
      <p:bldP spid="17" grpId="1" animBg="1"/>
      <p:bldP spid="18" grpId="0" animBg="1"/>
      <p:bldP spid="18" grpId="1" animBg="1"/>
      <p:bldP spid="19" grpId="0" animBg="1"/>
      <p:bldP spid="19" grpId="1" animBg="1"/>
      <p:bldP spid="20" grpId="0" animBg="1"/>
      <p:bldP spid="20" grpId="1" animBg="1"/>
      <p:bldP spid="21" grpId="0" animBg="1"/>
      <p:bldP spid="21"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27D599-DC05-A653-F49F-A858C04D6675}"/>
              </a:ext>
            </a:extLst>
          </p:cNvPr>
          <p:cNvSpPr>
            <a:spLocks noGrp="1"/>
          </p:cNvSpPr>
          <p:nvPr>
            <p:ph type="title"/>
          </p:nvPr>
        </p:nvSpPr>
        <p:spPr/>
        <p:txBody>
          <a:bodyPr/>
          <a:lstStyle/>
          <a:p>
            <a:r>
              <a:rPr lang="en-CH" dirty="0"/>
              <a:t>Minimum Mean Sea Level Pressure</a:t>
            </a:r>
          </a:p>
        </p:txBody>
      </p:sp>
      <p:sp>
        <p:nvSpPr>
          <p:cNvPr id="7" name="Content Placeholder 6">
            <a:extLst>
              <a:ext uri="{FF2B5EF4-FFF2-40B4-BE49-F238E27FC236}">
                <a16:creationId xmlns:a16="http://schemas.microsoft.com/office/drawing/2014/main" id="{498EE34C-662D-2656-3A56-A04819A5B30D}"/>
              </a:ext>
            </a:extLst>
          </p:cNvPr>
          <p:cNvSpPr>
            <a:spLocks noGrp="1"/>
          </p:cNvSpPr>
          <p:nvPr>
            <p:ph idx="1"/>
          </p:nvPr>
        </p:nvSpPr>
        <p:spPr/>
        <p:txBody>
          <a:bodyPr/>
          <a:lstStyle/>
          <a:p>
            <a:endParaRPr lang="en-GB" dirty="0"/>
          </a:p>
          <a:p>
            <a:endParaRPr lang="en-GB" dirty="0"/>
          </a:p>
          <a:p>
            <a:endParaRPr lang="en-GB" dirty="0"/>
          </a:p>
          <a:p>
            <a:endParaRPr lang="en-GB" dirty="0"/>
          </a:p>
          <a:p>
            <a:endParaRPr lang="en-GB" dirty="0"/>
          </a:p>
          <a:p>
            <a:endParaRPr lang="en-GB" dirty="0"/>
          </a:p>
          <a:p>
            <a:r>
              <a:rPr lang="en-GB" sz="2400" dirty="0"/>
              <a:t>In the 2024 SST case, Storm Boris reaches a substantially deeper minimum mean sea level pressure, indicating a more intense cyclone. </a:t>
            </a:r>
            <a:endParaRPr lang="en-CH" sz="2400" dirty="0"/>
          </a:p>
        </p:txBody>
      </p:sp>
      <p:pic>
        <p:nvPicPr>
          <p:cNvPr id="4" name="Picture 3">
            <a:extLst>
              <a:ext uri="{FF2B5EF4-FFF2-40B4-BE49-F238E27FC236}">
                <a16:creationId xmlns:a16="http://schemas.microsoft.com/office/drawing/2014/main" id="{71591F2A-3717-4A0C-DCBD-6E316EB442E4}"/>
              </a:ext>
            </a:extLst>
          </p:cNvPr>
          <p:cNvPicPr>
            <a:picLocks noChangeAspect="1"/>
          </p:cNvPicPr>
          <p:nvPr/>
        </p:nvPicPr>
        <p:blipFill>
          <a:blip r:embed="rId3"/>
          <a:stretch>
            <a:fillRect/>
          </a:stretch>
        </p:blipFill>
        <p:spPr>
          <a:xfrm>
            <a:off x="1160789" y="1426729"/>
            <a:ext cx="9870422" cy="3240000"/>
          </a:xfrm>
          <a:prstGeom prst="rect">
            <a:avLst/>
          </a:prstGeom>
        </p:spPr>
      </p:pic>
      <p:sp>
        <p:nvSpPr>
          <p:cNvPr id="9" name="Rectangle 8">
            <a:extLst>
              <a:ext uri="{FF2B5EF4-FFF2-40B4-BE49-F238E27FC236}">
                <a16:creationId xmlns:a16="http://schemas.microsoft.com/office/drawing/2014/main" id="{1AB02948-4D04-09A6-615E-2FE8CC3EE338}"/>
              </a:ext>
            </a:extLst>
          </p:cNvPr>
          <p:cNvSpPr/>
          <p:nvPr/>
        </p:nvSpPr>
        <p:spPr>
          <a:xfrm>
            <a:off x="4982817" y="1386973"/>
            <a:ext cx="2663687" cy="2639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Tree>
    <p:extLst>
      <p:ext uri="{BB962C8B-B14F-4D97-AF65-F5344CB8AC3E}">
        <p14:creationId xmlns:p14="http://schemas.microsoft.com/office/powerpoint/2010/main" val="6244422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17E174-5483-7962-CE7E-FAC7EAB6BE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FA5041-97D9-29F2-496F-057D38A7EF4E}"/>
              </a:ext>
            </a:extLst>
          </p:cNvPr>
          <p:cNvSpPr>
            <a:spLocks noGrp="1"/>
          </p:cNvSpPr>
          <p:nvPr>
            <p:ph type="title"/>
          </p:nvPr>
        </p:nvSpPr>
        <p:spPr/>
        <p:txBody>
          <a:bodyPr/>
          <a:lstStyle/>
          <a:p>
            <a:r>
              <a:rPr lang="en-CH" dirty="0"/>
              <a:t>Minimum Mean Sea Level Pressure</a:t>
            </a:r>
          </a:p>
        </p:txBody>
      </p:sp>
      <p:sp>
        <p:nvSpPr>
          <p:cNvPr id="7" name="Content Placeholder 6">
            <a:extLst>
              <a:ext uri="{FF2B5EF4-FFF2-40B4-BE49-F238E27FC236}">
                <a16:creationId xmlns:a16="http://schemas.microsoft.com/office/drawing/2014/main" id="{5897E337-D9F5-B7AD-4BE9-E63BFD3F58BD}"/>
              </a:ext>
            </a:extLst>
          </p:cNvPr>
          <p:cNvSpPr>
            <a:spLocks noGrp="1"/>
          </p:cNvSpPr>
          <p:nvPr>
            <p:ph idx="1"/>
          </p:nvPr>
        </p:nvSpPr>
        <p:spPr/>
        <p:txBody>
          <a:bodyPr/>
          <a:lstStyle/>
          <a:p>
            <a:endParaRPr lang="en-GB" dirty="0"/>
          </a:p>
          <a:p>
            <a:endParaRPr lang="en-GB" dirty="0"/>
          </a:p>
          <a:p>
            <a:endParaRPr lang="en-GB" dirty="0"/>
          </a:p>
          <a:p>
            <a:endParaRPr lang="en-GB" dirty="0"/>
          </a:p>
          <a:p>
            <a:endParaRPr lang="en-GB" dirty="0"/>
          </a:p>
          <a:p>
            <a:endParaRPr lang="en-GB" dirty="0"/>
          </a:p>
          <a:p>
            <a:r>
              <a:rPr lang="en-GB" sz="2400" dirty="0"/>
              <a:t>In the 2024 SST case, Storm Boris reaches a substantially deeper minimum mean sea level pressure, indicating a more intense cyclone. </a:t>
            </a:r>
            <a:endParaRPr lang="en-CH" sz="2400" dirty="0"/>
          </a:p>
        </p:txBody>
      </p:sp>
      <p:pic>
        <p:nvPicPr>
          <p:cNvPr id="4" name="Picture 3">
            <a:extLst>
              <a:ext uri="{FF2B5EF4-FFF2-40B4-BE49-F238E27FC236}">
                <a16:creationId xmlns:a16="http://schemas.microsoft.com/office/drawing/2014/main" id="{F64633CD-4F89-E741-AACB-EEE2E0B7F083}"/>
              </a:ext>
            </a:extLst>
          </p:cNvPr>
          <p:cNvPicPr>
            <a:picLocks noChangeAspect="1"/>
          </p:cNvPicPr>
          <p:nvPr/>
        </p:nvPicPr>
        <p:blipFill>
          <a:blip r:embed="rId3"/>
          <a:stretch>
            <a:fillRect/>
          </a:stretch>
        </p:blipFill>
        <p:spPr>
          <a:xfrm>
            <a:off x="1160789" y="1426729"/>
            <a:ext cx="9870422" cy="3240000"/>
          </a:xfrm>
          <a:prstGeom prst="rect">
            <a:avLst/>
          </a:prstGeom>
        </p:spPr>
      </p:pic>
      <p:cxnSp>
        <p:nvCxnSpPr>
          <p:cNvPr id="5" name="Straight Arrow Connector 4">
            <a:extLst>
              <a:ext uri="{FF2B5EF4-FFF2-40B4-BE49-F238E27FC236}">
                <a16:creationId xmlns:a16="http://schemas.microsoft.com/office/drawing/2014/main" id="{24B2D8D0-386D-0AB4-BE95-2177C1CE8B85}"/>
              </a:ext>
            </a:extLst>
          </p:cNvPr>
          <p:cNvCxnSpPr/>
          <p:nvPr/>
        </p:nvCxnSpPr>
        <p:spPr>
          <a:xfrm>
            <a:off x="3856383" y="2610678"/>
            <a:ext cx="2239617" cy="1577009"/>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6" name="Straight Arrow Connector 5">
            <a:extLst>
              <a:ext uri="{FF2B5EF4-FFF2-40B4-BE49-F238E27FC236}">
                <a16:creationId xmlns:a16="http://schemas.microsoft.com/office/drawing/2014/main" id="{E723B558-3B2C-4600-A1ED-9B6266E165A4}"/>
              </a:ext>
            </a:extLst>
          </p:cNvPr>
          <p:cNvCxnSpPr>
            <a:cxnSpLocks/>
          </p:cNvCxnSpPr>
          <p:nvPr/>
        </p:nvCxnSpPr>
        <p:spPr>
          <a:xfrm>
            <a:off x="3856383" y="2131636"/>
            <a:ext cx="1517374" cy="1141976"/>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8" name="Rectangle 7">
            <a:extLst>
              <a:ext uri="{FF2B5EF4-FFF2-40B4-BE49-F238E27FC236}">
                <a16:creationId xmlns:a16="http://schemas.microsoft.com/office/drawing/2014/main" id="{4DB2A088-285A-74EB-A8CB-1C852D19D0C4}"/>
              </a:ext>
            </a:extLst>
          </p:cNvPr>
          <p:cNvSpPr/>
          <p:nvPr/>
        </p:nvSpPr>
        <p:spPr>
          <a:xfrm>
            <a:off x="4982817" y="1386973"/>
            <a:ext cx="2663687" cy="2639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Tree>
    <p:extLst>
      <p:ext uri="{BB962C8B-B14F-4D97-AF65-F5344CB8AC3E}">
        <p14:creationId xmlns:p14="http://schemas.microsoft.com/office/powerpoint/2010/main" val="22131873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FABBE-BB01-F523-F70B-CD42ACD2C76E}"/>
              </a:ext>
            </a:extLst>
          </p:cNvPr>
          <p:cNvSpPr>
            <a:spLocks noGrp="1"/>
          </p:cNvSpPr>
          <p:nvPr>
            <p:ph type="title"/>
          </p:nvPr>
        </p:nvSpPr>
        <p:spPr/>
        <p:txBody>
          <a:bodyPr/>
          <a:lstStyle/>
          <a:p>
            <a:r>
              <a:rPr lang="en-CH" dirty="0"/>
              <a:t>Accumulated Precipitation</a:t>
            </a:r>
          </a:p>
        </p:txBody>
      </p:sp>
      <p:pic>
        <p:nvPicPr>
          <p:cNvPr id="7" name="accum_precip_mswep">
            <a:hlinkClick r:id="" action="ppaction://media"/>
            <a:extLst>
              <a:ext uri="{FF2B5EF4-FFF2-40B4-BE49-F238E27FC236}">
                <a16:creationId xmlns:a16="http://schemas.microsoft.com/office/drawing/2014/main" id="{82AB78D5-D3AF-8280-9734-7FCFC1200EDA}"/>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8633" y="1701000"/>
            <a:ext cx="12183367" cy="3456000"/>
          </a:xfrm>
        </p:spPr>
      </p:pic>
    </p:spTree>
    <p:extLst>
      <p:ext uri="{BB962C8B-B14F-4D97-AF65-F5344CB8AC3E}">
        <p14:creationId xmlns:p14="http://schemas.microsoft.com/office/powerpoint/2010/main" val="408293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880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FF1EF-EB55-35EC-2134-2D5D16AD23CD}"/>
              </a:ext>
            </a:extLst>
          </p:cNvPr>
          <p:cNvSpPr>
            <a:spLocks noGrp="1"/>
          </p:cNvSpPr>
          <p:nvPr>
            <p:ph type="title"/>
          </p:nvPr>
        </p:nvSpPr>
        <p:spPr/>
        <p:txBody>
          <a:bodyPr/>
          <a:lstStyle/>
          <a:p>
            <a:r>
              <a:rPr lang="en-CH" dirty="0"/>
              <a:t>Exceptional Rainfall from storm Boris</a:t>
            </a:r>
          </a:p>
        </p:txBody>
      </p:sp>
      <p:pic>
        <p:nvPicPr>
          <p:cNvPr id="1026" name="Picture 2" descr="Rainfall observations and forecasts at different spatial resolutions from IFS ENS, Destination Earth, AIFS and AIFS-ENS">
            <a:extLst>
              <a:ext uri="{FF2B5EF4-FFF2-40B4-BE49-F238E27FC236}">
                <a16:creationId xmlns:a16="http://schemas.microsoft.com/office/drawing/2014/main" id="{E19A4CFC-A1AD-51FB-2B3F-B741ADABCDA3}"/>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t="91342"/>
          <a:stretch>
            <a:fillRect/>
          </a:stretch>
        </p:blipFill>
        <p:spPr bwMode="auto">
          <a:xfrm>
            <a:off x="623310" y="3942820"/>
            <a:ext cx="3622611" cy="376722"/>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Rainfall observations and forecasts at different spatial resolutions from IFS ENS, Destination Earth, AIFS and AIFS-ENS">
            <a:extLst>
              <a:ext uri="{FF2B5EF4-FFF2-40B4-BE49-F238E27FC236}">
                <a16:creationId xmlns:a16="http://schemas.microsoft.com/office/drawing/2014/main" id="{F477A9BB-AF29-2EC4-FDDB-A88740D1ADF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 r="50032" b="68489"/>
          <a:stretch>
            <a:fillRect/>
          </a:stretch>
        </p:blipFill>
        <p:spPr bwMode="auto">
          <a:xfrm>
            <a:off x="757500" y="1494820"/>
            <a:ext cx="3231767" cy="2448000"/>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2">
            <a:extLst>
              <a:ext uri="{FF2B5EF4-FFF2-40B4-BE49-F238E27FC236}">
                <a16:creationId xmlns:a16="http://schemas.microsoft.com/office/drawing/2014/main" id="{52FCD1C8-D15D-1571-89CC-427A6897589C}"/>
              </a:ext>
            </a:extLst>
          </p:cNvPr>
          <p:cNvSpPr txBox="1">
            <a:spLocks/>
          </p:cNvSpPr>
          <p:nvPr/>
        </p:nvSpPr>
        <p:spPr>
          <a:xfrm>
            <a:off x="424928" y="4889438"/>
            <a:ext cx="3298934" cy="1501382"/>
          </a:xfrm>
          <a:prstGeom prst="rect">
            <a:avLst/>
          </a:prstGeom>
          <a:ln/>
        </p:spPr>
        <p:style>
          <a:lnRef idx="2">
            <a:schemeClr val="dk1"/>
          </a:lnRef>
          <a:fillRef idx="1">
            <a:schemeClr val="lt1"/>
          </a:fillRef>
          <a:effectRef idx="0">
            <a:schemeClr val="dk1"/>
          </a:effectRef>
          <a:fontRef idx="minor">
            <a:schemeClr val="dk1"/>
          </a:fontRef>
        </p:style>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800" dirty="0"/>
              <a:t>A three-day total of 442 mm in the mountains in northern Czechia was the highest value found in observed station data. (ECMWF, 23 October 2024)</a:t>
            </a:r>
          </a:p>
        </p:txBody>
      </p:sp>
      <p:pic>
        <p:nvPicPr>
          <p:cNvPr id="7" name="Picture 6">
            <a:extLst>
              <a:ext uri="{FF2B5EF4-FFF2-40B4-BE49-F238E27FC236}">
                <a16:creationId xmlns:a16="http://schemas.microsoft.com/office/drawing/2014/main" id="{E333EB1B-C146-5F50-6FF1-ACEE5424D9AF}"/>
              </a:ext>
            </a:extLst>
          </p:cNvPr>
          <p:cNvPicPr>
            <a:picLocks noChangeAspect="1"/>
          </p:cNvPicPr>
          <p:nvPr/>
        </p:nvPicPr>
        <p:blipFill>
          <a:blip r:embed="rId4"/>
          <a:stretch>
            <a:fillRect/>
          </a:stretch>
        </p:blipFill>
        <p:spPr>
          <a:xfrm>
            <a:off x="4246214" y="1494820"/>
            <a:ext cx="7772400" cy="4592223"/>
          </a:xfrm>
          <a:prstGeom prst="rect">
            <a:avLst/>
          </a:prstGeom>
        </p:spPr>
      </p:pic>
      <p:cxnSp>
        <p:nvCxnSpPr>
          <p:cNvPr id="6" name="Straight Arrow Connector 5">
            <a:extLst>
              <a:ext uri="{FF2B5EF4-FFF2-40B4-BE49-F238E27FC236}">
                <a16:creationId xmlns:a16="http://schemas.microsoft.com/office/drawing/2014/main" id="{81B19434-461D-7048-42ED-B1B28E4CDE9A}"/>
              </a:ext>
            </a:extLst>
          </p:cNvPr>
          <p:cNvCxnSpPr>
            <a:cxnSpLocks/>
            <a:stCxn id="4" idx="0"/>
          </p:cNvCxnSpPr>
          <p:nvPr/>
        </p:nvCxnSpPr>
        <p:spPr>
          <a:xfrm flipV="1">
            <a:off x="2074395" y="2820383"/>
            <a:ext cx="388417" cy="2069055"/>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5694960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F9BBE-3D8E-ECFD-05E0-D6D5A1F2BA1E}"/>
              </a:ext>
            </a:extLst>
          </p:cNvPr>
          <p:cNvSpPr>
            <a:spLocks noGrp="1"/>
          </p:cNvSpPr>
          <p:nvPr>
            <p:ph type="title"/>
          </p:nvPr>
        </p:nvSpPr>
        <p:spPr/>
        <p:txBody>
          <a:bodyPr/>
          <a:lstStyle/>
          <a:p>
            <a:r>
              <a:rPr lang="en-CH" dirty="0"/>
              <a:t>CAPE </a:t>
            </a:r>
            <a:r>
              <a:rPr lang="en-GB" dirty="0"/>
              <a:t>(Convective Available Potential Energy)</a:t>
            </a:r>
            <a:endParaRPr lang="en-CH" dirty="0"/>
          </a:p>
        </p:txBody>
      </p:sp>
      <p:sp>
        <p:nvSpPr>
          <p:cNvPr id="7" name="Content Placeholder 6">
            <a:extLst>
              <a:ext uri="{FF2B5EF4-FFF2-40B4-BE49-F238E27FC236}">
                <a16:creationId xmlns:a16="http://schemas.microsoft.com/office/drawing/2014/main" id="{6757B290-6E6E-9D6D-2D11-B62FAA93263D}"/>
              </a:ext>
            </a:extLst>
          </p:cNvPr>
          <p:cNvSpPr>
            <a:spLocks noGrp="1"/>
          </p:cNvSpPr>
          <p:nvPr>
            <p:ph idx="1"/>
          </p:nvPr>
        </p:nvSpPr>
        <p:spPr>
          <a:xfrm>
            <a:off x="838200" y="1828800"/>
            <a:ext cx="10515600" cy="5029200"/>
          </a:xfrm>
        </p:spPr>
        <p:txBody>
          <a:bodyPr>
            <a:normAutofit lnSpcReduction="10000"/>
          </a:bodyPr>
          <a:lstStyle/>
          <a:p>
            <a:endParaRPr lang="en-GB" sz="2000" dirty="0"/>
          </a:p>
          <a:p>
            <a:endParaRPr lang="en-GB" sz="2000" dirty="0"/>
          </a:p>
          <a:p>
            <a:endParaRPr lang="en-GB" sz="2000" dirty="0"/>
          </a:p>
          <a:p>
            <a:endParaRPr lang="en-GB" sz="2000" dirty="0"/>
          </a:p>
          <a:p>
            <a:endParaRPr lang="en-GB" sz="2000" dirty="0"/>
          </a:p>
          <a:p>
            <a:endParaRPr lang="en-GB" sz="2000" dirty="0"/>
          </a:p>
          <a:p>
            <a:endParaRPr lang="en-GB" sz="2000" dirty="0"/>
          </a:p>
          <a:p>
            <a:endParaRPr lang="en-GB" sz="2000" dirty="0"/>
          </a:p>
          <a:p>
            <a:endParaRPr lang="en-GB" sz="2000" dirty="0"/>
          </a:p>
          <a:p>
            <a:endParaRPr lang="en-GB" sz="2000" dirty="0"/>
          </a:p>
          <a:p>
            <a:r>
              <a:rPr lang="en-GB" sz="2000" dirty="0"/>
              <a:t>CAPE is a measure of how much energy the atmosphere has to make air rise and form storms.</a:t>
            </a:r>
          </a:p>
          <a:p>
            <a:r>
              <a:rPr lang="en-GB" sz="2000" dirty="0"/>
              <a:t>CAPE is markedly higher in the SST2024 experiment, reflecting enhanced low-level moisture and instability driven by warmer sea surface temperatures. </a:t>
            </a:r>
          </a:p>
        </p:txBody>
      </p:sp>
      <p:pic>
        <p:nvPicPr>
          <p:cNvPr id="5" name="CAPE_MLMAX_daily_SIM1_SIM2_DIFF_2024-09-11_to_2024-09-16">
            <a:hlinkClick r:id="" action="ppaction://media"/>
            <a:extLst>
              <a:ext uri="{FF2B5EF4-FFF2-40B4-BE49-F238E27FC236}">
                <a16:creationId xmlns:a16="http://schemas.microsoft.com/office/drawing/2014/main" id="{1AC1948D-E4C3-AC58-8341-074EE7578276}"/>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12616" y="1395000"/>
            <a:ext cx="11979384" cy="4068000"/>
          </a:xfrm>
          <a:prstGeom prst="rect">
            <a:avLst/>
          </a:prstGeom>
        </p:spPr>
      </p:pic>
    </p:spTree>
    <p:extLst>
      <p:ext uri="{BB962C8B-B14F-4D97-AF65-F5344CB8AC3E}">
        <p14:creationId xmlns:p14="http://schemas.microsoft.com/office/powerpoint/2010/main" val="2291290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00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FD225-339A-C69C-B966-CDA8AE437C56}"/>
              </a:ext>
            </a:extLst>
          </p:cNvPr>
          <p:cNvSpPr>
            <a:spLocks noGrp="1"/>
          </p:cNvSpPr>
          <p:nvPr>
            <p:ph type="title"/>
          </p:nvPr>
        </p:nvSpPr>
        <p:spPr/>
        <p:txBody>
          <a:bodyPr/>
          <a:lstStyle/>
          <a:p>
            <a:r>
              <a:rPr lang="en-CH" dirty="0"/>
              <a:t>Total column integrated water vapour</a:t>
            </a:r>
          </a:p>
        </p:txBody>
      </p:sp>
      <p:sp>
        <p:nvSpPr>
          <p:cNvPr id="6" name="Content Placeholder 5">
            <a:extLst>
              <a:ext uri="{FF2B5EF4-FFF2-40B4-BE49-F238E27FC236}">
                <a16:creationId xmlns:a16="http://schemas.microsoft.com/office/drawing/2014/main" id="{B54ED1D4-681F-F354-23EC-E167A26BD188}"/>
              </a:ext>
            </a:extLst>
          </p:cNvPr>
          <p:cNvSpPr>
            <a:spLocks noGrp="1"/>
          </p:cNvSpPr>
          <p:nvPr>
            <p:ph idx="1"/>
          </p:nvPr>
        </p:nvSpPr>
        <p:spPr>
          <a:xfrm>
            <a:off x="838199" y="1825624"/>
            <a:ext cx="10747076" cy="4871737"/>
          </a:xfrm>
        </p:spPr>
        <p:txBody>
          <a:bodyPr>
            <a:normAutofit lnSpcReduction="10000"/>
          </a:bodyPr>
          <a:lstStyle/>
          <a:p>
            <a:endParaRPr lang="en-GB" sz="2000" dirty="0"/>
          </a:p>
          <a:p>
            <a:endParaRPr lang="en-GB" sz="2000" dirty="0"/>
          </a:p>
          <a:p>
            <a:endParaRPr lang="en-GB" sz="2000" dirty="0"/>
          </a:p>
          <a:p>
            <a:endParaRPr lang="en-GB" sz="2000" dirty="0"/>
          </a:p>
          <a:p>
            <a:endParaRPr lang="en-GB" sz="2000" dirty="0"/>
          </a:p>
          <a:p>
            <a:endParaRPr lang="en-GB" sz="2000" dirty="0"/>
          </a:p>
          <a:p>
            <a:endParaRPr lang="en-GB" sz="2000" dirty="0"/>
          </a:p>
          <a:p>
            <a:endParaRPr lang="en-GB" sz="2000" dirty="0"/>
          </a:p>
          <a:p>
            <a:endParaRPr lang="en-GB" sz="2000" dirty="0"/>
          </a:p>
          <a:p>
            <a:endParaRPr lang="en-GB" sz="2000" dirty="0"/>
          </a:p>
          <a:p>
            <a:r>
              <a:rPr lang="en-GB" sz="2000" dirty="0"/>
              <a:t>The decrease in total column integrated water vapour in regions of heavy precipitation indicates efficient moisture consumption by the storm, as water vapour is rapidly converted into precipitation. </a:t>
            </a:r>
          </a:p>
        </p:txBody>
      </p:sp>
      <p:pic>
        <p:nvPicPr>
          <p:cNvPr id="3" name="TQV_6hourly_SIM1_SIM2_DIFF_2024-09-11_to_2024-09-16">
            <a:hlinkClick r:id="" action="ppaction://media"/>
            <a:extLst>
              <a:ext uri="{FF2B5EF4-FFF2-40B4-BE49-F238E27FC236}">
                <a16:creationId xmlns:a16="http://schemas.microsoft.com/office/drawing/2014/main" id="{0A7D2ECA-423A-4F88-237B-01E24DD0A1E2}"/>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40529" y="1359000"/>
            <a:ext cx="11710942" cy="4140000"/>
          </a:xfrm>
          <a:prstGeom prst="rect">
            <a:avLst/>
          </a:prstGeom>
        </p:spPr>
      </p:pic>
    </p:spTree>
    <p:extLst>
      <p:ext uri="{BB962C8B-B14F-4D97-AF65-F5344CB8AC3E}">
        <p14:creationId xmlns:p14="http://schemas.microsoft.com/office/powerpoint/2010/main" val="4004736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0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6688E73-49B9-4052-A836-D248C825D7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5B6AEE0C-07FE-4154-BC7C-2F20530BC5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5" name="Picture 4" descr="A storm brewing at sea">
            <a:extLst>
              <a:ext uri="{FF2B5EF4-FFF2-40B4-BE49-F238E27FC236}">
                <a16:creationId xmlns:a16="http://schemas.microsoft.com/office/drawing/2014/main" id="{33EF02E7-8FA0-81FF-464D-5A1C4AE05884}"/>
              </a:ext>
            </a:extLst>
          </p:cNvPr>
          <p:cNvPicPr>
            <a:picLocks noChangeAspect="1"/>
          </p:cNvPicPr>
          <p:nvPr/>
        </p:nvPicPr>
        <p:blipFill>
          <a:blip r:embed="rId3">
            <a:alphaModFix amt="60000"/>
          </a:blip>
          <a:srcRect t="15730"/>
          <a:stretch>
            <a:fillRect/>
          </a:stretch>
        </p:blipFill>
        <p:spPr>
          <a:xfrm>
            <a:off x="-1" y="10"/>
            <a:ext cx="12192001" cy="6857990"/>
          </a:xfrm>
          <a:prstGeom prst="rect">
            <a:avLst/>
          </a:prstGeom>
        </p:spPr>
      </p:pic>
      <p:sp>
        <p:nvSpPr>
          <p:cNvPr id="2" name="Title 1">
            <a:extLst>
              <a:ext uri="{FF2B5EF4-FFF2-40B4-BE49-F238E27FC236}">
                <a16:creationId xmlns:a16="http://schemas.microsoft.com/office/drawing/2014/main" id="{D47BE875-B0BA-C051-95D7-31C4C934F6A4}"/>
              </a:ext>
            </a:extLst>
          </p:cNvPr>
          <p:cNvSpPr>
            <a:spLocks noGrp="1"/>
          </p:cNvSpPr>
          <p:nvPr>
            <p:ph type="title"/>
          </p:nvPr>
        </p:nvSpPr>
        <p:spPr>
          <a:xfrm>
            <a:off x="838199" y="557189"/>
            <a:ext cx="5155263" cy="5571899"/>
          </a:xfrm>
        </p:spPr>
        <p:txBody>
          <a:bodyPr>
            <a:normAutofit/>
          </a:bodyPr>
          <a:lstStyle/>
          <a:p>
            <a:r>
              <a:rPr lang="en-GB" dirty="0">
                <a:solidFill>
                  <a:srgbClr val="FFFFFF"/>
                </a:solidFill>
              </a:rPr>
              <a:t>Warmer SSTs intensify storms by </a:t>
            </a:r>
            <a:r>
              <a:rPr lang="en-GB" dirty="0" err="1">
                <a:solidFill>
                  <a:srgbClr val="FFFFFF"/>
                </a:solidFill>
              </a:rPr>
              <a:t>fueling</a:t>
            </a:r>
            <a:r>
              <a:rPr lang="en-GB" dirty="0">
                <a:solidFill>
                  <a:srgbClr val="FFFFFF"/>
                </a:solidFill>
              </a:rPr>
              <a:t> moisture and energy</a:t>
            </a:r>
            <a:endParaRPr lang="en-CH" dirty="0">
              <a:solidFill>
                <a:srgbClr val="FFFFFF"/>
              </a:solidFill>
            </a:endParaRPr>
          </a:p>
        </p:txBody>
      </p:sp>
      <p:sp>
        <p:nvSpPr>
          <p:cNvPr id="3" name="Content Placeholder 2">
            <a:extLst>
              <a:ext uri="{FF2B5EF4-FFF2-40B4-BE49-F238E27FC236}">
                <a16:creationId xmlns:a16="http://schemas.microsoft.com/office/drawing/2014/main" id="{ED96428A-438D-0005-3A64-8A59A66C715F}"/>
              </a:ext>
            </a:extLst>
          </p:cNvPr>
          <p:cNvSpPr>
            <a:spLocks noGrp="1"/>
          </p:cNvSpPr>
          <p:nvPr>
            <p:ph idx="1"/>
          </p:nvPr>
        </p:nvSpPr>
        <p:spPr>
          <a:xfrm>
            <a:off x="6195375" y="557189"/>
            <a:ext cx="5158424" cy="5571899"/>
          </a:xfrm>
        </p:spPr>
        <p:txBody>
          <a:bodyPr anchor="ctr">
            <a:normAutofit/>
          </a:bodyPr>
          <a:lstStyle/>
          <a:p>
            <a:r>
              <a:rPr lang="en-GB" sz="2400" dirty="0">
                <a:solidFill>
                  <a:srgbClr val="FFFFFF"/>
                </a:solidFill>
              </a:rPr>
              <a:t>Much warmer SST -&gt; Wetter storm</a:t>
            </a:r>
          </a:p>
          <a:p>
            <a:endParaRPr lang="en-GB" sz="2400" dirty="0">
              <a:solidFill>
                <a:srgbClr val="FFFFFF"/>
              </a:solidFill>
            </a:endParaRPr>
          </a:p>
          <a:p>
            <a:r>
              <a:rPr lang="en-GB" sz="2400" dirty="0">
                <a:solidFill>
                  <a:srgbClr val="FFFFFF"/>
                </a:solidFill>
              </a:rPr>
              <a:t>Exceptionally warm SSTs in 2024 over the Mediterranean &amp; Black Sea provide a much stronger moisture and energy source for the cyclone</a:t>
            </a:r>
          </a:p>
          <a:p>
            <a:pPr marL="0" indent="0">
              <a:buNone/>
            </a:pPr>
            <a:endParaRPr lang="en-GB" sz="2400" dirty="0">
              <a:solidFill>
                <a:srgbClr val="FFFFFF"/>
              </a:solidFill>
            </a:endParaRPr>
          </a:p>
          <a:p>
            <a:r>
              <a:rPr lang="en-GB" sz="2400" dirty="0">
                <a:solidFill>
                  <a:srgbClr val="FFFFFF"/>
                </a:solidFill>
              </a:rPr>
              <a:t>ICON shows strong skill in representing the storm dynamics and precipitation response to SST warming</a:t>
            </a:r>
          </a:p>
        </p:txBody>
      </p:sp>
    </p:spTree>
    <p:extLst>
      <p:ext uri="{BB962C8B-B14F-4D97-AF65-F5344CB8AC3E}">
        <p14:creationId xmlns:p14="http://schemas.microsoft.com/office/powerpoint/2010/main" val="6727688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FD6984C-2ECC-587A-5AB2-002DEFD67526}"/>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8F7BA8C-BDED-6FDE-A903-F9F6D18EF6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82188AE8-3363-5384-9585-AE87447DF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5" name="Picture 4" descr="A storm brewing at sea">
            <a:extLst>
              <a:ext uri="{FF2B5EF4-FFF2-40B4-BE49-F238E27FC236}">
                <a16:creationId xmlns:a16="http://schemas.microsoft.com/office/drawing/2014/main" id="{42DFE3F1-14D8-FF06-617A-BDE46164EFCC}"/>
              </a:ext>
            </a:extLst>
          </p:cNvPr>
          <p:cNvPicPr>
            <a:picLocks noChangeAspect="1"/>
          </p:cNvPicPr>
          <p:nvPr/>
        </p:nvPicPr>
        <p:blipFill>
          <a:blip r:embed="rId3">
            <a:alphaModFix amt="60000"/>
          </a:blip>
          <a:srcRect t="15730"/>
          <a:stretch>
            <a:fillRect/>
          </a:stretch>
        </p:blipFill>
        <p:spPr>
          <a:xfrm>
            <a:off x="-1" y="10"/>
            <a:ext cx="12192001" cy="6857990"/>
          </a:xfrm>
          <a:prstGeom prst="rect">
            <a:avLst/>
          </a:prstGeom>
        </p:spPr>
      </p:pic>
      <p:sp>
        <p:nvSpPr>
          <p:cNvPr id="2" name="Title 1">
            <a:extLst>
              <a:ext uri="{FF2B5EF4-FFF2-40B4-BE49-F238E27FC236}">
                <a16:creationId xmlns:a16="http://schemas.microsoft.com/office/drawing/2014/main" id="{2329468B-D8D4-D4D0-6A49-6FD1FA19DBBB}"/>
              </a:ext>
            </a:extLst>
          </p:cNvPr>
          <p:cNvSpPr>
            <a:spLocks noGrp="1"/>
          </p:cNvSpPr>
          <p:nvPr>
            <p:ph type="title"/>
          </p:nvPr>
        </p:nvSpPr>
        <p:spPr>
          <a:xfrm>
            <a:off x="838199" y="557189"/>
            <a:ext cx="5155263" cy="5571899"/>
          </a:xfrm>
        </p:spPr>
        <p:txBody>
          <a:bodyPr>
            <a:normAutofit/>
          </a:bodyPr>
          <a:lstStyle/>
          <a:p>
            <a:r>
              <a:rPr lang="en-GB" dirty="0">
                <a:solidFill>
                  <a:srgbClr val="FFFFFF"/>
                </a:solidFill>
              </a:rPr>
              <a:t>Ongoing work</a:t>
            </a:r>
            <a:endParaRPr lang="en-CH" dirty="0">
              <a:solidFill>
                <a:srgbClr val="FFFFFF"/>
              </a:solidFill>
            </a:endParaRPr>
          </a:p>
        </p:txBody>
      </p:sp>
      <p:sp>
        <p:nvSpPr>
          <p:cNvPr id="3" name="Content Placeholder 2">
            <a:extLst>
              <a:ext uri="{FF2B5EF4-FFF2-40B4-BE49-F238E27FC236}">
                <a16:creationId xmlns:a16="http://schemas.microsoft.com/office/drawing/2014/main" id="{8095712E-BCAC-F7C0-ED50-956520B0D26D}"/>
              </a:ext>
            </a:extLst>
          </p:cNvPr>
          <p:cNvSpPr>
            <a:spLocks noGrp="1"/>
          </p:cNvSpPr>
          <p:nvPr>
            <p:ph idx="1"/>
          </p:nvPr>
        </p:nvSpPr>
        <p:spPr>
          <a:xfrm>
            <a:off x="6195375" y="557189"/>
            <a:ext cx="5158424" cy="5571899"/>
          </a:xfrm>
        </p:spPr>
        <p:txBody>
          <a:bodyPr anchor="ctr">
            <a:normAutofit/>
          </a:bodyPr>
          <a:lstStyle/>
          <a:p>
            <a:r>
              <a:rPr lang="en-GB" sz="2400" dirty="0">
                <a:solidFill>
                  <a:srgbClr val="FFFFFF"/>
                </a:solidFill>
              </a:rPr>
              <a:t>Ensemble simulations to test robustness</a:t>
            </a:r>
          </a:p>
          <a:p>
            <a:endParaRPr lang="en-GB" sz="2400" dirty="0">
              <a:solidFill>
                <a:srgbClr val="FFFFFF"/>
              </a:solidFill>
            </a:endParaRPr>
          </a:p>
          <a:p>
            <a:r>
              <a:rPr lang="en-GB" sz="2400" dirty="0">
                <a:solidFill>
                  <a:srgbClr val="FFFFFF"/>
                </a:solidFill>
              </a:rPr>
              <a:t>Basin-masking experiments: Mediterranean, Black Sea, combined</a:t>
            </a:r>
          </a:p>
          <a:p>
            <a:endParaRPr lang="en-GB" sz="2400" dirty="0">
              <a:solidFill>
                <a:srgbClr val="FFFFFF"/>
              </a:solidFill>
            </a:endParaRPr>
          </a:p>
          <a:p>
            <a:r>
              <a:rPr lang="en-GB" sz="2400" dirty="0">
                <a:solidFill>
                  <a:srgbClr val="FFFFFF"/>
                </a:solidFill>
              </a:rPr>
              <a:t>Aim: isolate source-region contributions to cyclone intensity and extreme precipitation</a:t>
            </a:r>
          </a:p>
        </p:txBody>
      </p:sp>
    </p:spTree>
    <p:extLst>
      <p:ext uri="{BB962C8B-B14F-4D97-AF65-F5344CB8AC3E}">
        <p14:creationId xmlns:p14="http://schemas.microsoft.com/office/powerpoint/2010/main" val="34544381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4DA52E-0C32-E515-6CD3-604F8847B35E}"/>
              </a:ext>
            </a:extLst>
          </p:cNvPr>
          <p:cNvSpPr>
            <a:spLocks noGrp="1"/>
          </p:cNvSpPr>
          <p:nvPr>
            <p:ph type="title"/>
          </p:nvPr>
        </p:nvSpPr>
        <p:spPr/>
        <p:txBody>
          <a:bodyPr/>
          <a:lstStyle/>
          <a:p>
            <a:endParaRPr lang="en-CH"/>
          </a:p>
        </p:txBody>
      </p:sp>
      <p:pic>
        <p:nvPicPr>
          <p:cNvPr id="5" name="Content Placeholder 4">
            <a:extLst>
              <a:ext uri="{FF2B5EF4-FFF2-40B4-BE49-F238E27FC236}">
                <a16:creationId xmlns:a16="http://schemas.microsoft.com/office/drawing/2014/main" id="{4115509D-C4C4-DA70-1FE5-9624EEEC21F9}"/>
              </a:ext>
            </a:extLst>
          </p:cNvPr>
          <p:cNvPicPr>
            <a:picLocks noGrp="1" noChangeAspect="1"/>
          </p:cNvPicPr>
          <p:nvPr>
            <p:ph idx="1"/>
          </p:nvPr>
        </p:nvPicPr>
        <p:blipFill>
          <a:blip r:embed="rId2"/>
          <a:stretch>
            <a:fillRect/>
          </a:stretch>
        </p:blipFill>
        <p:spPr>
          <a:xfrm>
            <a:off x="2049956" y="234000"/>
            <a:ext cx="8092088" cy="4788000"/>
          </a:xfrm>
          <a:prstGeom prst="rect">
            <a:avLst/>
          </a:prstGeom>
        </p:spPr>
      </p:pic>
      <p:pic>
        <p:nvPicPr>
          <p:cNvPr id="7" name="Picture 6">
            <a:extLst>
              <a:ext uri="{FF2B5EF4-FFF2-40B4-BE49-F238E27FC236}">
                <a16:creationId xmlns:a16="http://schemas.microsoft.com/office/drawing/2014/main" id="{CB489DCD-4265-7CA6-8F82-8AB56C7ED9AF}"/>
              </a:ext>
            </a:extLst>
          </p:cNvPr>
          <p:cNvPicPr>
            <a:picLocks noChangeAspect="1"/>
          </p:cNvPicPr>
          <p:nvPr/>
        </p:nvPicPr>
        <p:blipFill>
          <a:blip r:embed="rId3"/>
          <a:stretch>
            <a:fillRect/>
          </a:stretch>
        </p:blipFill>
        <p:spPr>
          <a:xfrm>
            <a:off x="592895" y="5022000"/>
            <a:ext cx="3304800" cy="1836000"/>
          </a:xfrm>
          <a:prstGeom prst="rect">
            <a:avLst/>
          </a:prstGeom>
        </p:spPr>
      </p:pic>
      <p:pic>
        <p:nvPicPr>
          <p:cNvPr id="9" name="Picture 8">
            <a:extLst>
              <a:ext uri="{FF2B5EF4-FFF2-40B4-BE49-F238E27FC236}">
                <a16:creationId xmlns:a16="http://schemas.microsoft.com/office/drawing/2014/main" id="{14793189-8032-00CE-9D64-2D247B38A974}"/>
              </a:ext>
            </a:extLst>
          </p:cNvPr>
          <p:cNvPicPr>
            <a:picLocks noChangeAspect="1"/>
          </p:cNvPicPr>
          <p:nvPr/>
        </p:nvPicPr>
        <p:blipFill>
          <a:blip r:embed="rId4"/>
          <a:stretch>
            <a:fillRect/>
          </a:stretch>
        </p:blipFill>
        <p:spPr>
          <a:xfrm>
            <a:off x="8389703" y="5022000"/>
            <a:ext cx="3304800" cy="1836000"/>
          </a:xfrm>
          <a:prstGeom prst="rect">
            <a:avLst/>
          </a:prstGeom>
        </p:spPr>
      </p:pic>
      <p:pic>
        <p:nvPicPr>
          <p:cNvPr id="11" name="Picture 10">
            <a:extLst>
              <a:ext uri="{FF2B5EF4-FFF2-40B4-BE49-F238E27FC236}">
                <a16:creationId xmlns:a16="http://schemas.microsoft.com/office/drawing/2014/main" id="{27BF951D-085E-6560-12DC-F6B4BAD23D2D}"/>
              </a:ext>
            </a:extLst>
          </p:cNvPr>
          <p:cNvPicPr>
            <a:picLocks noChangeAspect="1"/>
          </p:cNvPicPr>
          <p:nvPr/>
        </p:nvPicPr>
        <p:blipFill>
          <a:blip r:embed="rId5"/>
          <a:stretch>
            <a:fillRect/>
          </a:stretch>
        </p:blipFill>
        <p:spPr>
          <a:xfrm>
            <a:off x="4491299" y="5022000"/>
            <a:ext cx="3304800" cy="1836000"/>
          </a:xfrm>
          <a:prstGeom prst="rect">
            <a:avLst/>
          </a:prstGeom>
        </p:spPr>
      </p:pic>
      <p:cxnSp>
        <p:nvCxnSpPr>
          <p:cNvPr id="13" name="Straight Arrow Connector 12">
            <a:extLst>
              <a:ext uri="{FF2B5EF4-FFF2-40B4-BE49-F238E27FC236}">
                <a16:creationId xmlns:a16="http://schemas.microsoft.com/office/drawing/2014/main" id="{5E330C0D-D82E-1D5B-B775-CCC0613B34A6}"/>
              </a:ext>
            </a:extLst>
          </p:cNvPr>
          <p:cNvCxnSpPr>
            <a:endCxn id="7" idx="0"/>
          </p:cNvCxnSpPr>
          <p:nvPr/>
        </p:nvCxnSpPr>
        <p:spPr>
          <a:xfrm flipH="1">
            <a:off x="2245295" y="4389120"/>
            <a:ext cx="1229425" cy="63288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C4E45457-62D6-C94F-282D-51FAE869D5AE}"/>
              </a:ext>
            </a:extLst>
          </p:cNvPr>
          <p:cNvCxnSpPr>
            <a:endCxn id="5" idx="2"/>
          </p:cNvCxnSpPr>
          <p:nvPr/>
        </p:nvCxnSpPr>
        <p:spPr>
          <a:xfrm flipH="1">
            <a:off x="6096000" y="4389120"/>
            <a:ext cx="47699" cy="63288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3A002EB8-50AF-0BB7-EB68-940FC5124FD3}"/>
              </a:ext>
            </a:extLst>
          </p:cNvPr>
          <p:cNvCxnSpPr>
            <a:cxnSpLocks/>
          </p:cNvCxnSpPr>
          <p:nvPr/>
        </p:nvCxnSpPr>
        <p:spPr>
          <a:xfrm>
            <a:off x="8837383" y="4399757"/>
            <a:ext cx="1304661" cy="61160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188381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AFBFEB-8AEA-1A09-09B7-B76576E31A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329268-DEE2-240A-9213-E6D6E77AF036}"/>
              </a:ext>
            </a:extLst>
          </p:cNvPr>
          <p:cNvSpPr>
            <a:spLocks noGrp="1"/>
          </p:cNvSpPr>
          <p:nvPr>
            <p:ph type="title"/>
          </p:nvPr>
        </p:nvSpPr>
        <p:spPr/>
        <p:txBody>
          <a:bodyPr/>
          <a:lstStyle/>
          <a:p>
            <a:endParaRPr lang="en-CH" dirty="0"/>
          </a:p>
        </p:txBody>
      </p:sp>
      <p:pic>
        <p:nvPicPr>
          <p:cNvPr id="5" name="Content Placeholder 4">
            <a:extLst>
              <a:ext uri="{FF2B5EF4-FFF2-40B4-BE49-F238E27FC236}">
                <a16:creationId xmlns:a16="http://schemas.microsoft.com/office/drawing/2014/main" id="{8A4625AE-8C84-2CA3-D322-EB69E2BBF75B}"/>
              </a:ext>
            </a:extLst>
          </p:cNvPr>
          <p:cNvPicPr>
            <a:picLocks noGrp="1" noChangeAspect="1"/>
          </p:cNvPicPr>
          <p:nvPr>
            <p:ph idx="1"/>
          </p:nvPr>
        </p:nvPicPr>
        <p:blipFill>
          <a:blip r:embed="rId3"/>
          <a:stretch>
            <a:fillRect/>
          </a:stretch>
        </p:blipFill>
        <p:spPr>
          <a:xfrm>
            <a:off x="6935936" y="3631989"/>
            <a:ext cx="5119106" cy="3028919"/>
          </a:xfrm>
          <a:prstGeom prst="rect">
            <a:avLst/>
          </a:prstGeom>
        </p:spPr>
      </p:pic>
      <p:pic>
        <p:nvPicPr>
          <p:cNvPr id="19" name="Picture 18">
            <a:extLst>
              <a:ext uri="{FF2B5EF4-FFF2-40B4-BE49-F238E27FC236}">
                <a16:creationId xmlns:a16="http://schemas.microsoft.com/office/drawing/2014/main" id="{0C7662B4-E3F6-D2CC-23BB-B0FB1B4A77F9}"/>
              </a:ext>
            </a:extLst>
          </p:cNvPr>
          <p:cNvPicPr>
            <a:picLocks noChangeAspect="1"/>
          </p:cNvPicPr>
          <p:nvPr/>
        </p:nvPicPr>
        <p:blipFill>
          <a:blip r:embed="rId4"/>
          <a:srcRect t="6154"/>
          <a:stretch>
            <a:fillRect/>
          </a:stretch>
        </p:blipFill>
        <p:spPr>
          <a:xfrm>
            <a:off x="0" y="281354"/>
            <a:ext cx="7315200" cy="4290645"/>
          </a:xfrm>
          <a:prstGeom prst="rect">
            <a:avLst/>
          </a:prstGeom>
        </p:spPr>
      </p:pic>
      <p:sp>
        <p:nvSpPr>
          <p:cNvPr id="3" name="TextBox 2">
            <a:extLst>
              <a:ext uri="{FF2B5EF4-FFF2-40B4-BE49-F238E27FC236}">
                <a16:creationId xmlns:a16="http://schemas.microsoft.com/office/drawing/2014/main" id="{B837E278-63A8-3036-06C3-4DBC3D98396B}"/>
              </a:ext>
            </a:extLst>
          </p:cNvPr>
          <p:cNvSpPr txBox="1"/>
          <p:nvPr/>
        </p:nvSpPr>
        <p:spPr>
          <a:xfrm>
            <a:off x="1476017" y="-4207"/>
            <a:ext cx="4619983" cy="369332"/>
          </a:xfrm>
          <a:prstGeom prst="rect">
            <a:avLst/>
          </a:prstGeom>
          <a:noFill/>
        </p:spPr>
        <p:txBody>
          <a:bodyPr wrap="none" rtlCol="0">
            <a:spAutoFit/>
          </a:bodyPr>
          <a:lstStyle/>
          <a:p>
            <a:r>
              <a:rPr lang="en-GB" dirty="0"/>
              <a:t>M</a:t>
            </a:r>
            <a:r>
              <a:rPr lang="en-CH" dirty="0"/>
              <a:t>ean precipitation reduction relative to 2024</a:t>
            </a:r>
          </a:p>
        </p:txBody>
      </p:sp>
      <p:sp>
        <p:nvSpPr>
          <p:cNvPr id="4" name="TextBox 3">
            <a:extLst>
              <a:ext uri="{FF2B5EF4-FFF2-40B4-BE49-F238E27FC236}">
                <a16:creationId xmlns:a16="http://schemas.microsoft.com/office/drawing/2014/main" id="{AE87B4AE-4432-F846-4534-7E61198F7B99}"/>
              </a:ext>
            </a:extLst>
          </p:cNvPr>
          <p:cNvSpPr txBox="1"/>
          <p:nvPr/>
        </p:nvSpPr>
        <p:spPr>
          <a:xfrm>
            <a:off x="1070296" y="1067116"/>
            <a:ext cx="811441" cy="369332"/>
          </a:xfrm>
          <a:prstGeom prst="rect">
            <a:avLst/>
          </a:prstGeom>
          <a:noFill/>
        </p:spPr>
        <p:txBody>
          <a:bodyPr wrap="none" rtlCol="0">
            <a:spAutoFit/>
          </a:bodyPr>
          <a:lstStyle/>
          <a:p>
            <a:r>
              <a:rPr lang="en-CH" dirty="0"/>
              <a:t>35.4%</a:t>
            </a:r>
          </a:p>
        </p:txBody>
      </p:sp>
      <p:sp>
        <p:nvSpPr>
          <p:cNvPr id="6" name="TextBox 5">
            <a:extLst>
              <a:ext uri="{FF2B5EF4-FFF2-40B4-BE49-F238E27FC236}">
                <a16:creationId xmlns:a16="http://schemas.microsoft.com/office/drawing/2014/main" id="{1A16470F-23CD-08A0-34B0-BCB172F202DF}"/>
              </a:ext>
            </a:extLst>
          </p:cNvPr>
          <p:cNvSpPr txBox="1"/>
          <p:nvPr/>
        </p:nvSpPr>
        <p:spPr>
          <a:xfrm>
            <a:off x="2676357" y="2611342"/>
            <a:ext cx="811441" cy="369332"/>
          </a:xfrm>
          <a:prstGeom prst="rect">
            <a:avLst/>
          </a:prstGeom>
          <a:noFill/>
        </p:spPr>
        <p:txBody>
          <a:bodyPr wrap="none" rtlCol="0">
            <a:spAutoFit/>
          </a:bodyPr>
          <a:lstStyle/>
          <a:p>
            <a:r>
              <a:rPr lang="en-CH" dirty="0"/>
              <a:t>18.7%</a:t>
            </a:r>
          </a:p>
        </p:txBody>
      </p:sp>
      <p:sp>
        <p:nvSpPr>
          <p:cNvPr id="8" name="TextBox 7">
            <a:extLst>
              <a:ext uri="{FF2B5EF4-FFF2-40B4-BE49-F238E27FC236}">
                <a16:creationId xmlns:a16="http://schemas.microsoft.com/office/drawing/2014/main" id="{427EE6BB-322D-6DEC-70CD-6AC742A0989D}"/>
              </a:ext>
            </a:extLst>
          </p:cNvPr>
          <p:cNvSpPr txBox="1"/>
          <p:nvPr/>
        </p:nvSpPr>
        <p:spPr>
          <a:xfrm>
            <a:off x="4192748" y="1067116"/>
            <a:ext cx="811441" cy="369332"/>
          </a:xfrm>
          <a:prstGeom prst="rect">
            <a:avLst/>
          </a:prstGeom>
          <a:noFill/>
        </p:spPr>
        <p:txBody>
          <a:bodyPr wrap="none" rtlCol="0">
            <a:spAutoFit/>
          </a:bodyPr>
          <a:lstStyle/>
          <a:p>
            <a:r>
              <a:rPr lang="en-CH" dirty="0"/>
              <a:t>34.6%</a:t>
            </a:r>
          </a:p>
        </p:txBody>
      </p:sp>
      <p:sp>
        <p:nvSpPr>
          <p:cNvPr id="10" name="TextBox 9">
            <a:extLst>
              <a:ext uri="{FF2B5EF4-FFF2-40B4-BE49-F238E27FC236}">
                <a16:creationId xmlns:a16="http://schemas.microsoft.com/office/drawing/2014/main" id="{4D2B5F6E-D6C4-7902-B410-D3177F6C88DA}"/>
              </a:ext>
            </a:extLst>
          </p:cNvPr>
          <p:cNvSpPr txBox="1"/>
          <p:nvPr/>
        </p:nvSpPr>
        <p:spPr>
          <a:xfrm>
            <a:off x="5869148" y="2242010"/>
            <a:ext cx="811441" cy="369332"/>
          </a:xfrm>
          <a:prstGeom prst="rect">
            <a:avLst/>
          </a:prstGeom>
          <a:noFill/>
        </p:spPr>
        <p:txBody>
          <a:bodyPr wrap="none" rtlCol="0">
            <a:spAutoFit/>
          </a:bodyPr>
          <a:lstStyle/>
          <a:p>
            <a:r>
              <a:rPr lang="en-CH" dirty="0"/>
              <a:t>22.5%</a:t>
            </a:r>
          </a:p>
        </p:txBody>
      </p:sp>
      <p:sp>
        <p:nvSpPr>
          <p:cNvPr id="12" name="TextBox 11">
            <a:extLst>
              <a:ext uri="{FF2B5EF4-FFF2-40B4-BE49-F238E27FC236}">
                <a16:creationId xmlns:a16="http://schemas.microsoft.com/office/drawing/2014/main" id="{1890C9C1-FC73-E901-F661-4B751B4FFB2A}"/>
              </a:ext>
            </a:extLst>
          </p:cNvPr>
          <p:cNvSpPr txBox="1"/>
          <p:nvPr/>
        </p:nvSpPr>
        <p:spPr>
          <a:xfrm>
            <a:off x="7547296" y="928616"/>
            <a:ext cx="4323575" cy="646331"/>
          </a:xfrm>
          <a:prstGeom prst="rect">
            <a:avLst/>
          </a:prstGeom>
          <a:noFill/>
        </p:spPr>
        <p:txBody>
          <a:bodyPr wrap="square" rtlCol="0">
            <a:spAutoFit/>
          </a:bodyPr>
          <a:lstStyle/>
          <a:p>
            <a:pPr marL="285750" indent="-285750">
              <a:buFont typeface="Arial" panose="020B0604020202020204" pitchFamily="34" charset="0"/>
              <a:buChar char="•"/>
            </a:pPr>
            <a:r>
              <a:rPr lang="en-GB" dirty="0"/>
              <a:t>Basin-masking experiments isolate regional SST-anomaly contributions.</a:t>
            </a:r>
            <a:endParaRPr lang="en-CH" dirty="0"/>
          </a:p>
        </p:txBody>
      </p:sp>
      <p:sp>
        <p:nvSpPr>
          <p:cNvPr id="14" name="TextBox 13">
            <a:extLst>
              <a:ext uri="{FF2B5EF4-FFF2-40B4-BE49-F238E27FC236}">
                <a16:creationId xmlns:a16="http://schemas.microsoft.com/office/drawing/2014/main" id="{217A7221-69AE-A176-EE8B-09E9413AAF4D}"/>
              </a:ext>
            </a:extLst>
          </p:cNvPr>
          <p:cNvSpPr txBox="1"/>
          <p:nvPr/>
        </p:nvSpPr>
        <p:spPr>
          <a:xfrm>
            <a:off x="136958" y="4490354"/>
            <a:ext cx="6345485" cy="2585323"/>
          </a:xfrm>
          <a:prstGeom prst="rect">
            <a:avLst/>
          </a:prstGeom>
          <a:noFill/>
        </p:spPr>
        <p:txBody>
          <a:bodyPr wrap="square" rtlCol="0">
            <a:spAutoFit/>
          </a:bodyPr>
          <a:lstStyle/>
          <a:p>
            <a:pPr marL="285750" indent="-285750">
              <a:buFont typeface="Arial" panose="020B0604020202020204" pitchFamily="34" charset="0"/>
              <a:buChar char="•"/>
            </a:pPr>
            <a:r>
              <a:rPr lang="en-GB" dirty="0"/>
              <a:t>Replacing only Mediterranean SSTs with the 1981–2010 climatology produces a precipitation reduction close to the full CLIM response, suggesting a dominant Mediterranean contribution to the Central European rainfall enhancement.</a:t>
            </a:r>
          </a:p>
          <a:p>
            <a:endParaRPr lang="en-GB" dirty="0"/>
          </a:p>
          <a:p>
            <a:pPr marL="285750" indent="-285750">
              <a:buFont typeface="Arial" panose="020B0604020202020204" pitchFamily="34" charset="0"/>
              <a:buChar char="•"/>
            </a:pPr>
            <a:r>
              <a:rPr lang="en-GB" dirty="0"/>
              <a:t>Replacing only Black Sea SSTs produces a smaller but still clear reduction, indicating a secondary contribution from the Black Sea.</a:t>
            </a:r>
          </a:p>
          <a:p>
            <a:endParaRPr lang="en-GB" dirty="0"/>
          </a:p>
        </p:txBody>
      </p:sp>
      <p:sp>
        <p:nvSpPr>
          <p:cNvPr id="17" name="5-point Star 16">
            <a:extLst>
              <a:ext uri="{FF2B5EF4-FFF2-40B4-BE49-F238E27FC236}">
                <a16:creationId xmlns:a16="http://schemas.microsoft.com/office/drawing/2014/main" id="{F01F05CD-3BA0-E32E-A302-9F092988DDCE}"/>
              </a:ext>
            </a:extLst>
          </p:cNvPr>
          <p:cNvSpPr>
            <a:spLocks noChangeAspect="1"/>
          </p:cNvSpPr>
          <p:nvPr/>
        </p:nvSpPr>
        <p:spPr>
          <a:xfrm>
            <a:off x="4248189" y="1486010"/>
            <a:ext cx="756000" cy="756000"/>
          </a:xfrm>
          <a:prstGeom prst="star5">
            <a:avLst/>
          </a:prstGeom>
          <a:solidFill>
            <a:srgbClr val="FFFF00"/>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Tree>
    <p:extLst>
      <p:ext uri="{BB962C8B-B14F-4D97-AF65-F5344CB8AC3E}">
        <p14:creationId xmlns:p14="http://schemas.microsoft.com/office/powerpoint/2010/main" val="3455298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900" decel="100000" fill="hold"/>
                                        <p:tgtEl>
                                          <p:spTgt spid="17"/>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7"/>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900" decel="100000" fill="hold"/>
                                        <p:tgtEl>
                                          <p:spTgt spid="8"/>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900" decel="100000" fill="hold"/>
                                        <p:tgtEl>
                                          <p:spTgt spid="6"/>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par>
                                <p:cTn id="23" presetID="37" presetClass="entr" presetSubtype="0" fill="hold" grpId="0" nodeType="with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1000"/>
                                        <p:tgtEl>
                                          <p:spTgt spid="4"/>
                                        </p:tgtEl>
                                      </p:cBhvr>
                                    </p:animEffect>
                                    <p:anim calcmode="lin" valueType="num">
                                      <p:cBhvr>
                                        <p:cTn id="26" dur="1000" fill="hold"/>
                                        <p:tgtEl>
                                          <p:spTgt spid="4"/>
                                        </p:tgtEl>
                                        <p:attrNameLst>
                                          <p:attrName>ppt_x</p:attrName>
                                        </p:attrNameLst>
                                      </p:cBhvr>
                                      <p:tavLst>
                                        <p:tav tm="0">
                                          <p:val>
                                            <p:strVal val="#ppt_x"/>
                                          </p:val>
                                        </p:tav>
                                        <p:tav tm="100000">
                                          <p:val>
                                            <p:strVal val="#ppt_x"/>
                                          </p:val>
                                        </p:tav>
                                      </p:tavLst>
                                    </p:anim>
                                    <p:anim calcmode="lin" valueType="num">
                                      <p:cBhvr>
                                        <p:cTn id="27" dur="900" decel="100000" fill="hold"/>
                                        <p:tgtEl>
                                          <p:spTgt spid="4"/>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par>
                                <p:cTn id="29" presetID="37"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1000"/>
                                        <p:tgtEl>
                                          <p:spTgt spid="10"/>
                                        </p:tgtEl>
                                      </p:cBhvr>
                                    </p:animEffect>
                                    <p:anim calcmode="lin" valueType="num">
                                      <p:cBhvr>
                                        <p:cTn id="32" dur="1000" fill="hold"/>
                                        <p:tgtEl>
                                          <p:spTgt spid="10"/>
                                        </p:tgtEl>
                                        <p:attrNameLst>
                                          <p:attrName>ppt_x</p:attrName>
                                        </p:attrNameLst>
                                      </p:cBhvr>
                                      <p:tavLst>
                                        <p:tav tm="0">
                                          <p:val>
                                            <p:strVal val="#ppt_x"/>
                                          </p:val>
                                        </p:tav>
                                        <p:tav tm="100000">
                                          <p:val>
                                            <p:strVal val="#ppt_x"/>
                                          </p:val>
                                        </p:tav>
                                      </p:tavLst>
                                    </p:anim>
                                    <p:anim calcmode="lin" valueType="num">
                                      <p:cBhvr>
                                        <p:cTn id="33" dur="900" decel="100000" fill="hold"/>
                                        <p:tgtEl>
                                          <p:spTgt spid="10"/>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P spid="10" grpId="0"/>
      <p:bldP spid="1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83024A41-3DD7-BED0-81C8-4870AD79C742}"/>
              </a:ext>
            </a:extLst>
          </p:cNvPr>
          <p:cNvPicPr>
            <a:picLocks noChangeAspect="1"/>
          </p:cNvPicPr>
          <p:nvPr/>
        </p:nvPicPr>
        <p:blipFill>
          <a:blip r:embed="rId2">
            <a:alphaModFix amt="50000"/>
          </a:blip>
          <a:srcRect t="12430" b="12570"/>
          <a:stretch>
            <a:fillRect/>
          </a:stretch>
        </p:blipFill>
        <p:spPr>
          <a:xfrm>
            <a:off x="20" y="1"/>
            <a:ext cx="12191980" cy="6857999"/>
          </a:xfrm>
          <a:prstGeom prst="rect">
            <a:avLst/>
          </a:prstGeom>
        </p:spPr>
      </p:pic>
      <p:sp>
        <p:nvSpPr>
          <p:cNvPr id="2" name="Title 1">
            <a:extLst>
              <a:ext uri="{FF2B5EF4-FFF2-40B4-BE49-F238E27FC236}">
                <a16:creationId xmlns:a16="http://schemas.microsoft.com/office/drawing/2014/main" id="{9EECF7AF-DB8D-B6A2-9EAA-0F1813811A19}"/>
              </a:ext>
            </a:extLst>
          </p:cNvPr>
          <p:cNvSpPr>
            <a:spLocks noGrp="1"/>
          </p:cNvSpPr>
          <p:nvPr>
            <p:ph type="title"/>
          </p:nvPr>
        </p:nvSpPr>
        <p:spPr>
          <a:xfrm>
            <a:off x="1524000" y="1122362"/>
            <a:ext cx="9144000" cy="2900518"/>
          </a:xfrm>
        </p:spPr>
        <p:txBody>
          <a:bodyPr vert="horz" lIns="91440" tIns="45720" rIns="91440" bIns="45720" rtlCol="0" anchor="b">
            <a:normAutofit/>
          </a:bodyPr>
          <a:lstStyle/>
          <a:p>
            <a:pPr algn="ctr"/>
            <a:r>
              <a:rPr lang="en-US" sz="6000" dirty="0">
                <a:solidFill>
                  <a:srgbClr val="FFFFFF"/>
                </a:solidFill>
              </a:rPr>
              <a:t>Thank you</a:t>
            </a:r>
          </a:p>
        </p:txBody>
      </p:sp>
      <p:sp>
        <p:nvSpPr>
          <p:cNvPr id="3" name="TextBox 2">
            <a:extLst>
              <a:ext uri="{FF2B5EF4-FFF2-40B4-BE49-F238E27FC236}">
                <a16:creationId xmlns:a16="http://schemas.microsoft.com/office/drawing/2014/main" id="{1E6A1E41-EFEF-24E3-A8B7-D3849127FA5B}"/>
              </a:ext>
            </a:extLst>
          </p:cNvPr>
          <p:cNvSpPr txBox="1"/>
          <p:nvPr/>
        </p:nvSpPr>
        <p:spPr>
          <a:xfrm>
            <a:off x="195942" y="6008916"/>
            <a:ext cx="8180615" cy="646331"/>
          </a:xfrm>
          <a:prstGeom prst="rect">
            <a:avLst/>
          </a:prstGeom>
          <a:noFill/>
        </p:spPr>
        <p:txBody>
          <a:bodyPr wrap="square" rtlCol="0">
            <a:spAutoFit/>
          </a:bodyPr>
          <a:lstStyle/>
          <a:p>
            <a:r>
              <a:rPr lang="en-GB" dirty="0"/>
              <a:t>Satellite-based flood/impact imagery highlights the spatial footprint of the event.</a:t>
            </a:r>
          </a:p>
          <a:p>
            <a:r>
              <a:rPr lang="en-GB" dirty="0"/>
              <a:t>Source: ESA/Copernicus Sentinel-1, 2024.</a:t>
            </a:r>
            <a:endParaRPr lang="en-CH" dirty="0"/>
          </a:p>
        </p:txBody>
      </p:sp>
    </p:spTree>
    <p:extLst>
      <p:ext uri="{BB962C8B-B14F-4D97-AF65-F5344CB8AC3E}">
        <p14:creationId xmlns:p14="http://schemas.microsoft.com/office/powerpoint/2010/main" val="3470154655"/>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34613</TotalTime>
  <Words>1808</Words>
  <Application>Microsoft Macintosh PowerPoint</Application>
  <PresentationFormat>Widescreen</PresentationFormat>
  <Paragraphs>186</Paragraphs>
  <Slides>17</Slides>
  <Notes>14</Notes>
  <HiddenSlides>0</HiddenSlides>
  <MMClips>5</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Aptos</vt:lpstr>
      <vt:lpstr>Aptos Display</vt:lpstr>
      <vt:lpstr>Arial</vt:lpstr>
      <vt:lpstr>Calibri</vt:lpstr>
      <vt:lpstr>Cambria Math</vt:lpstr>
      <vt:lpstr>Office Theme</vt:lpstr>
      <vt:lpstr>Thermodynamic sensitivity of Storm Boris to sea surface temperature anomalies</vt:lpstr>
      <vt:lpstr>Impact of Storm Boris</vt:lpstr>
      <vt:lpstr>Model Setup</vt:lpstr>
      <vt:lpstr>Experimental Setup</vt:lpstr>
      <vt:lpstr>Experimental Setup</vt:lpstr>
      <vt:lpstr>850mb Temperature (lower atmosphere) &amp;  500mb Geopotential (middle atmosphere)</vt:lpstr>
      <vt:lpstr>Minimum Mean Sea Level Pressure</vt:lpstr>
      <vt:lpstr>Minimum Mean Sea Level Pressure</vt:lpstr>
      <vt:lpstr>Accumulated Precipitation</vt:lpstr>
      <vt:lpstr>Exceptional Rainfall from storm Boris</vt:lpstr>
      <vt:lpstr>CAPE (Convective Available Potential Energy)</vt:lpstr>
      <vt:lpstr>Total column integrated water vapour</vt:lpstr>
      <vt:lpstr>Warmer SSTs intensify storms by fueling moisture and energy</vt:lpstr>
      <vt:lpstr>Ongoing work</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Batibeniz  Fulden</dc:creator>
  <cp:lastModifiedBy>Batibeniz  Fulden</cp:lastModifiedBy>
  <cp:revision>30</cp:revision>
  <dcterms:created xsi:type="dcterms:W3CDTF">2025-12-16T08:40:11Z</dcterms:created>
  <dcterms:modified xsi:type="dcterms:W3CDTF">2026-06-17T08:54:47Z</dcterms:modified>
</cp:coreProperties>
</file>